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2" r:id="rId16"/>
    <p:sldId id="270" r:id="rId17"/>
    <p:sldId id="271" r:id="rId18"/>
  </p:sldIdLst>
  <p:sldSz cx="18288000" cy="10287000"/>
  <p:notesSz cx="6858000" cy="9144000"/>
  <p:embeddedFontLst>
    <p:embeddedFont>
      <p:font typeface="Calibri" panose="020F0502020204030204" pitchFamily="34" charset="0"/>
      <p:regular r:id="rId19"/>
      <p:bold r:id="rId20"/>
      <p:italic r:id="rId21"/>
      <p:boldItalic r:id="rId22"/>
    </p:embeddedFont>
    <p:embeddedFont>
      <p:font typeface="Canva Sans Bold" panose="020B0604020202020204" charset="0"/>
      <p:regular r:id="rId23"/>
    </p:embeddedFont>
    <p:embeddedFont>
      <p:font typeface="Eczar Bold" panose="020B0604020202020204" charset="0"/>
      <p:regular r:id="rId24"/>
    </p:embeddedFont>
    <p:embeddedFont>
      <p:font typeface="Eczar Semi-Bold" panose="020B0604020202020204" charset="0"/>
      <p:regular r:id="rId25"/>
    </p:embeddedFont>
    <p:embeddedFont>
      <p:font typeface="Public Sans" panose="020B0604020202020204" charset="0"/>
      <p:regular r:id="rId26"/>
    </p:embeddedFont>
    <p:embeddedFont>
      <p:font typeface="Raleway" pitchFamily="2" charset="0"/>
      <p:regular r:id="rId27"/>
      <p:bold r:id="rId28"/>
      <p:italic r:id="rId29"/>
      <p:boldItalic r:id="rId30"/>
    </p:embeddedFont>
    <p:embeddedFont>
      <p:font typeface="Raleway Bold" charset="0"/>
      <p:regular r:id="rId31"/>
    </p:embeddedFont>
    <p:embeddedFont>
      <p:font typeface="TT Interphases"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9" d="100"/>
          <a:sy n="69" d="100"/>
        </p:scale>
        <p:origin x="83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3.png"/><Relationship Id="rId7"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10" Type="http://schemas.openxmlformats.org/officeDocument/2006/relationships/image" Target="../media/image27.png"/><Relationship Id="rId4" Type="http://schemas.openxmlformats.org/officeDocument/2006/relationships/image" Target="../media/image24.svg"/><Relationship Id="rId9" Type="http://schemas.openxmlformats.org/officeDocument/2006/relationships/image" Target="../media/image26.svg"/></Relationships>
</file>

<file path=ppt/slides/_rels/slide11.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3.png"/><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3.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8" Type="http://schemas.openxmlformats.org/officeDocument/2006/relationships/image" Target="../media/image32.jp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pn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6.png"/><Relationship Id="rId16" Type="http://schemas.openxmlformats.org/officeDocument/2006/relationships/image" Target="../media/image16.sv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1.png"/><Relationship Id="rId5" Type="http://schemas.openxmlformats.org/officeDocument/2006/relationships/image" Target="../media/image3.png"/><Relationship Id="rId15" Type="http://schemas.openxmlformats.org/officeDocument/2006/relationships/image" Target="../media/image15.png"/><Relationship Id="rId10" Type="http://schemas.openxmlformats.org/officeDocument/2006/relationships/image" Target="../media/image10.svg"/><Relationship Id="rId4" Type="http://schemas.openxmlformats.org/officeDocument/2006/relationships/image" Target="../media/image2.svg"/><Relationship Id="rId9" Type="http://schemas.openxmlformats.org/officeDocument/2006/relationships/image" Target="../media/image9.png"/><Relationship Id="rId14" Type="http://schemas.openxmlformats.org/officeDocument/2006/relationships/image" Target="../media/image14.sv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sv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4.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4.pn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2984660">
            <a:off x="15459392" y="3586957"/>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119339" y="-4507184"/>
            <a:ext cx="10029895" cy="9014368"/>
          </a:xfrm>
          <a:custGeom>
            <a:avLst/>
            <a:gdLst/>
            <a:ahLst/>
            <a:cxnLst/>
            <a:rect l="l" t="t" r="r" b="b"/>
            <a:pathLst>
              <a:path w="10029895" h="9014368">
                <a:moveTo>
                  <a:pt x="0" y="0"/>
                </a:moveTo>
                <a:lnTo>
                  <a:pt x="10029894" y="0"/>
                </a:lnTo>
                <a:lnTo>
                  <a:pt x="10029894" y="9014368"/>
                </a:lnTo>
                <a:lnTo>
                  <a:pt x="0" y="9014368"/>
                </a:lnTo>
                <a:lnTo>
                  <a:pt x="0" y="0"/>
                </a:lnTo>
                <a:close/>
              </a:path>
            </a:pathLst>
          </a:custGeom>
          <a:blipFill>
            <a:blip r:embed="rId4"/>
            <a:stretch>
              <a:fillRect/>
            </a:stretch>
          </a:blipFill>
        </p:spPr>
      </p:sp>
      <p:sp>
        <p:nvSpPr>
          <p:cNvPr id="4" name="Freeform 4"/>
          <p:cNvSpPr/>
          <p:nvPr/>
        </p:nvSpPr>
        <p:spPr>
          <a:xfrm rot="-1264648">
            <a:off x="-2042291" y="3086100"/>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4542638" y="4747482"/>
            <a:ext cx="10029895" cy="9014368"/>
          </a:xfrm>
          <a:custGeom>
            <a:avLst/>
            <a:gdLst/>
            <a:ahLst/>
            <a:cxnLst/>
            <a:rect l="l" t="t" r="r" b="b"/>
            <a:pathLst>
              <a:path w="10029895" h="9014368">
                <a:moveTo>
                  <a:pt x="0" y="0"/>
                </a:moveTo>
                <a:lnTo>
                  <a:pt x="10029894" y="0"/>
                </a:lnTo>
                <a:lnTo>
                  <a:pt x="10029894" y="9014368"/>
                </a:lnTo>
                <a:lnTo>
                  <a:pt x="0" y="9014368"/>
                </a:lnTo>
                <a:lnTo>
                  <a:pt x="0" y="0"/>
                </a:lnTo>
                <a:close/>
              </a:path>
            </a:pathLst>
          </a:custGeom>
          <a:blipFill>
            <a:blip r:embed="rId4"/>
            <a:stretch>
              <a:fillRect/>
            </a:stretch>
          </a:blipFill>
          <a:ln cap="sq">
            <a:noFill/>
            <a:prstDash val="solid"/>
            <a:miter/>
          </a:ln>
        </p:spPr>
      </p:sp>
      <p:sp>
        <p:nvSpPr>
          <p:cNvPr id="6" name="Freeform 6"/>
          <p:cNvSpPr/>
          <p:nvPr/>
        </p:nvSpPr>
        <p:spPr>
          <a:xfrm>
            <a:off x="14584680" y="-2449784"/>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7" name="Freeform 7"/>
          <p:cNvSpPr/>
          <p:nvPr/>
        </p:nvSpPr>
        <p:spPr>
          <a:xfrm rot="6495018">
            <a:off x="-1090405" y="5629069"/>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8" name="TextBox 8"/>
          <p:cNvSpPr txBox="1"/>
          <p:nvPr/>
        </p:nvSpPr>
        <p:spPr>
          <a:xfrm>
            <a:off x="3558572" y="2858529"/>
            <a:ext cx="11575714" cy="5429404"/>
          </a:xfrm>
          <a:prstGeom prst="rect">
            <a:avLst/>
          </a:prstGeom>
        </p:spPr>
        <p:txBody>
          <a:bodyPr lIns="0" tIns="0" rIns="0" bIns="0" rtlCol="0" anchor="t">
            <a:spAutoFit/>
          </a:bodyPr>
          <a:lstStyle/>
          <a:p>
            <a:pPr algn="ctr">
              <a:lnSpc>
                <a:spcPts val="14255"/>
              </a:lnSpc>
            </a:pPr>
            <a:r>
              <a:rPr lang="en-US" sz="12396">
                <a:solidFill>
                  <a:srgbClr val="273384"/>
                </a:solidFill>
                <a:latin typeface="Eczar Bold"/>
              </a:rPr>
              <a:t>KICKSTARTER</a:t>
            </a:r>
          </a:p>
          <a:p>
            <a:pPr algn="ctr">
              <a:lnSpc>
                <a:spcPts val="14255"/>
              </a:lnSpc>
            </a:pPr>
            <a:r>
              <a:rPr lang="en-US" sz="12396">
                <a:solidFill>
                  <a:srgbClr val="273384"/>
                </a:solidFill>
                <a:latin typeface="Eczar Bold"/>
              </a:rPr>
              <a:t>DASHBOARD</a:t>
            </a:r>
          </a:p>
          <a:p>
            <a:pPr algn="ctr">
              <a:lnSpc>
                <a:spcPts val="14255"/>
              </a:lnSpc>
            </a:pPr>
            <a:r>
              <a:rPr lang="en-US" sz="12396">
                <a:solidFill>
                  <a:srgbClr val="273384"/>
                </a:solidFill>
                <a:latin typeface="Eczar Bold"/>
              </a:rPr>
              <a:t>ANALYSIS</a:t>
            </a:r>
          </a:p>
        </p:txBody>
      </p:sp>
      <p:sp>
        <p:nvSpPr>
          <p:cNvPr id="9" name="Freeform 9"/>
          <p:cNvSpPr/>
          <p:nvPr/>
        </p:nvSpPr>
        <p:spPr>
          <a:xfrm rot="-2700000">
            <a:off x="-1551070" y="-4895564"/>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10" name="Freeform 10"/>
          <p:cNvSpPr/>
          <p:nvPr/>
        </p:nvSpPr>
        <p:spPr>
          <a:xfrm rot="-3442328">
            <a:off x="12759754" y="6160928"/>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11" name="Freeform 11"/>
          <p:cNvSpPr/>
          <p:nvPr/>
        </p:nvSpPr>
        <p:spPr>
          <a:xfrm>
            <a:off x="5861391" y="380568"/>
            <a:ext cx="6565219" cy="2568895"/>
          </a:xfrm>
          <a:custGeom>
            <a:avLst/>
            <a:gdLst/>
            <a:ahLst/>
            <a:cxnLst/>
            <a:rect l="l" t="t" r="r" b="b"/>
            <a:pathLst>
              <a:path w="6565219" h="2568895">
                <a:moveTo>
                  <a:pt x="0" y="0"/>
                </a:moveTo>
                <a:lnTo>
                  <a:pt x="6565218" y="0"/>
                </a:lnTo>
                <a:lnTo>
                  <a:pt x="6565218" y="2568896"/>
                </a:lnTo>
                <a:lnTo>
                  <a:pt x="0" y="2568896"/>
                </a:lnTo>
                <a:lnTo>
                  <a:pt x="0" y="0"/>
                </a:lnTo>
                <a:close/>
              </a:path>
            </a:pathLst>
          </a:custGeom>
          <a:blipFill>
            <a:blip r:embed="rId6"/>
            <a:stretch>
              <a:fillRect t="-37125" b="-6722"/>
            </a:stretch>
          </a:blipFill>
        </p:spPr>
      </p:sp>
      <p:sp>
        <p:nvSpPr>
          <p:cNvPr id="12" name="TextBox 12"/>
          <p:cNvSpPr txBox="1"/>
          <p:nvPr/>
        </p:nvSpPr>
        <p:spPr>
          <a:xfrm>
            <a:off x="6133966" y="1821084"/>
            <a:ext cx="6020069" cy="498340"/>
          </a:xfrm>
          <a:prstGeom prst="rect">
            <a:avLst/>
          </a:prstGeom>
        </p:spPr>
        <p:txBody>
          <a:bodyPr lIns="0" tIns="0" rIns="0" bIns="0" rtlCol="0" anchor="t">
            <a:spAutoFit/>
          </a:bodyPr>
          <a:lstStyle/>
          <a:p>
            <a:pPr algn="ctr">
              <a:lnSpc>
                <a:spcPts val="4032"/>
              </a:lnSpc>
            </a:pPr>
            <a:r>
              <a:rPr lang="en-US" sz="2880">
                <a:solidFill>
                  <a:srgbClr val="A88353"/>
                </a:solidFill>
                <a:latin typeface="Public Sans"/>
              </a:rPr>
              <a:t>US Based crowdfunding platfrom</a:t>
            </a:r>
          </a:p>
        </p:txBody>
      </p:sp>
      <p:sp>
        <p:nvSpPr>
          <p:cNvPr id="13" name="TextBox 13"/>
          <p:cNvSpPr txBox="1"/>
          <p:nvPr/>
        </p:nvSpPr>
        <p:spPr>
          <a:xfrm>
            <a:off x="2554146" y="8391896"/>
            <a:ext cx="13179708" cy="694690"/>
          </a:xfrm>
          <a:prstGeom prst="rect">
            <a:avLst/>
          </a:prstGeom>
        </p:spPr>
        <p:txBody>
          <a:bodyPr lIns="0" tIns="0" rIns="0" bIns="0" rtlCol="0" anchor="t">
            <a:spAutoFit/>
          </a:bodyPr>
          <a:lstStyle/>
          <a:p>
            <a:pPr algn="ctr">
              <a:lnSpc>
                <a:spcPts val="5705"/>
              </a:lnSpc>
            </a:pPr>
            <a:r>
              <a:rPr lang="en-US" sz="3500">
                <a:solidFill>
                  <a:srgbClr val="000000"/>
                </a:solidFill>
                <a:latin typeface="Raleway"/>
              </a:rPr>
              <a:t>Presented by group 3</a:t>
            </a: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a:off x="5443252" y="-5995112"/>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2"/>
            <a:stretch>
              <a:fillRect/>
            </a:stretch>
          </a:blipFill>
        </p:spPr>
      </p:sp>
      <p:sp>
        <p:nvSpPr>
          <p:cNvPr id="3" name="Freeform 3"/>
          <p:cNvSpPr/>
          <p:nvPr/>
        </p:nvSpPr>
        <p:spPr>
          <a:xfrm>
            <a:off x="10626578" y="3215004"/>
            <a:ext cx="831315" cy="574309"/>
          </a:xfrm>
          <a:custGeom>
            <a:avLst/>
            <a:gdLst/>
            <a:ahLst/>
            <a:cxnLst/>
            <a:rect l="l" t="t" r="r" b="b"/>
            <a:pathLst>
              <a:path w="831315" h="574309">
                <a:moveTo>
                  <a:pt x="0" y="0"/>
                </a:moveTo>
                <a:lnTo>
                  <a:pt x="831315" y="0"/>
                </a:lnTo>
                <a:lnTo>
                  <a:pt x="831315" y="574309"/>
                </a:lnTo>
                <a:lnTo>
                  <a:pt x="0" y="5743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622607">
            <a:off x="9712979" y="-1856207"/>
            <a:ext cx="4537396" cy="3712415"/>
          </a:xfrm>
          <a:custGeom>
            <a:avLst/>
            <a:gdLst/>
            <a:ahLst/>
            <a:cxnLst/>
            <a:rect l="l" t="t" r="r" b="b"/>
            <a:pathLst>
              <a:path w="4537396" h="3712415">
                <a:moveTo>
                  <a:pt x="0" y="0"/>
                </a:moveTo>
                <a:lnTo>
                  <a:pt x="4537396" y="0"/>
                </a:lnTo>
                <a:lnTo>
                  <a:pt x="4537396" y="3712414"/>
                </a:lnTo>
                <a:lnTo>
                  <a:pt x="0" y="37124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2369665" y="-5014596"/>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7"/>
            <a:stretch>
              <a:fillRect/>
            </a:stretch>
          </a:blipFill>
        </p:spPr>
      </p:sp>
      <p:sp>
        <p:nvSpPr>
          <p:cNvPr id="6" name="Freeform 6"/>
          <p:cNvSpPr/>
          <p:nvPr/>
        </p:nvSpPr>
        <p:spPr>
          <a:xfrm>
            <a:off x="7401740" y="1028700"/>
            <a:ext cx="3484520" cy="3098264"/>
          </a:xfrm>
          <a:custGeom>
            <a:avLst/>
            <a:gdLst/>
            <a:ahLst/>
            <a:cxnLst/>
            <a:rect l="l" t="t" r="r" b="b"/>
            <a:pathLst>
              <a:path w="3484520" h="3098264">
                <a:moveTo>
                  <a:pt x="0" y="0"/>
                </a:moveTo>
                <a:lnTo>
                  <a:pt x="3484520" y="0"/>
                </a:lnTo>
                <a:lnTo>
                  <a:pt x="3484520" y="3098264"/>
                </a:lnTo>
                <a:lnTo>
                  <a:pt x="0" y="309826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5011427" y="-3570373"/>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2"/>
            <a:stretch>
              <a:fillRect/>
            </a:stretch>
          </a:blipFill>
        </p:spPr>
      </p:sp>
      <p:sp>
        <p:nvSpPr>
          <p:cNvPr id="8" name="TextBox 8"/>
          <p:cNvSpPr txBox="1"/>
          <p:nvPr/>
        </p:nvSpPr>
        <p:spPr>
          <a:xfrm>
            <a:off x="11150362" y="3813296"/>
            <a:ext cx="6557543" cy="2895072"/>
          </a:xfrm>
          <a:prstGeom prst="rect">
            <a:avLst/>
          </a:prstGeom>
        </p:spPr>
        <p:txBody>
          <a:bodyPr lIns="0" tIns="0" rIns="0" bIns="0" rtlCol="0" anchor="t">
            <a:spAutoFit/>
          </a:bodyPr>
          <a:lstStyle/>
          <a:p>
            <a:pPr marL="0" lvl="0" indent="0" algn="l">
              <a:lnSpc>
                <a:spcPts val="11416"/>
              </a:lnSpc>
              <a:spcBef>
                <a:spcPct val="0"/>
              </a:spcBef>
            </a:pPr>
            <a:r>
              <a:rPr lang="en-US" sz="9513">
                <a:solidFill>
                  <a:srgbClr val="273384"/>
                </a:solidFill>
                <a:latin typeface="Eczar Semi-Bold"/>
              </a:rPr>
              <a:t>Data Model Challenges</a:t>
            </a:r>
          </a:p>
        </p:txBody>
      </p:sp>
      <p:sp>
        <p:nvSpPr>
          <p:cNvPr id="9" name="TextBox 9"/>
          <p:cNvSpPr txBox="1"/>
          <p:nvPr/>
        </p:nvSpPr>
        <p:spPr>
          <a:xfrm>
            <a:off x="10942285" y="6788801"/>
            <a:ext cx="6973698" cy="1976755"/>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000000"/>
                </a:solidFill>
                <a:latin typeface="Raleway"/>
              </a:rPr>
              <a:t>Epoch time to human readable time conversion</a:t>
            </a:r>
          </a:p>
          <a:p>
            <a:pPr marL="604519" lvl="1" indent="-302260">
              <a:lnSpc>
                <a:spcPts val="3919"/>
              </a:lnSpc>
              <a:spcBef>
                <a:spcPct val="0"/>
              </a:spcBef>
              <a:buFont typeface="Arial"/>
              <a:buChar char="•"/>
            </a:pPr>
            <a:r>
              <a:rPr lang="en-US" sz="2799">
                <a:solidFill>
                  <a:srgbClr val="000000"/>
                </a:solidFill>
                <a:latin typeface="Raleway"/>
              </a:rPr>
              <a:t>Calendar Creation and connecting with data</a:t>
            </a:r>
          </a:p>
        </p:txBody>
      </p:sp>
      <p:sp>
        <p:nvSpPr>
          <p:cNvPr id="10" name="Freeform 10"/>
          <p:cNvSpPr/>
          <p:nvPr/>
        </p:nvSpPr>
        <p:spPr>
          <a:xfrm>
            <a:off x="-4864263" y="-436488"/>
            <a:ext cx="9171830" cy="8247004"/>
          </a:xfrm>
          <a:custGeom>
            <a:avLst/>
            <a:gdLst/>
            <a:ahLst/>
            <a:cxnLst/>
            <a:rect l="l" t="t" r="r" b="b"/>
            <a:pathLst>
              <a:path w="9171830" h="8247004">
                <a:moveTo>
                  <a:pt x="0" y="0"/>
                </a:moveTo>
                <a:lnTo>
                  <a:pt x="9171830" y="0"/>
                </a:lnTo>
                <a:lnTo>
                  <a:pt x="9171830" y="8247004"/>
                </a:lnTo>
                <a:lnTo>
                  <a:pt x="0" y="8247004"/>
                </a:lnTo>
                <a:lnTo>
                  <a:pt x="0" y="0"/>
                </a:lnTo>
                <a:close/>
              </a:path>
            </a:pathLst>
          </a:custGeom>
          <a:blipFill>
            <a:blip r:embed="rId7"/>
            <a:stretch>
              <a:fillRect/>
            </a:stretch>
          </a:blipFill>
        </p:spPr>
      </p:sp>
      <p:sp>
        <p:nvSpPr>
          <p:cNvPr id="11" name="Freeform 11"/>
          <p:cNvSpPr/>
          <p:nvPr/>
        </p:nvSpPr>
        <p:spPr>
          <a:xfrm>
            <a:off x="179811" y="1719370"/>
            <a:ext cx="10097326" cy="4988998"/>
          </a:xfrm>
          <a:custGeom>
            <a:avLst/>
            <a:gdLst/>
            <a:ahLst/>
            <a:cxnLst/>
            <a:rect l="l" t="t" r="r" b="b"/>
            <a:pathLst>
              <a:path w="10097326" h="4988998">
                <a:moveTo>
                  <a:pt x="0" y="0"/>
                </a:moveTo>
                <a:lnTo>
                  <a:pt x="10097326" y="0"/>
                </a:lnTo>
                <a:lnTo>
                  <a:pt x="10097326" y="4988998"/>
                </a:lnTo>
                <a:lnTo>
                  <a:pt x="0" y="4988998"/>
                </a:lnTo>
                <a:lnTo>
                  <a:pt x="0" y="0"/>
                </a:lnTo>
                <a:close/>
              </a:path>
            </a:pathLst>
          </a:custGeom>
          <a:blipFill>
            <a:blip r:embed="rId10"/>
            <a:stretch>
              <a:fillRect l="-14778" t="-12996" r="-14033" b="-16304"/>
            </a:stretch>
          </a:blipFill>
        </p:spPr>
      </p:sp>
      <p:sp>
        <p:nvSpPr>
          <p:cNvPr id="12" name="Freeform 12"/>
          <p:cNvSpPr/>
          <p:nvPr/>
        </p:nvSpPr>
        <p:spPr>
          <a:xfrm>
            <a:off x="13564182" y="5735928"/>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2"/>
            <a:stretch>
              <a:fillRect/>
            </a:stretch>
          </a:blipFill>
        </p:spPr>
      </p:sp>
    </p:spTree>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grpSp>
        <p:nvGrpSpPr>
          <p:cNvPr id="2" name="Group 2"/>
          <p:cNvGrpSpPr/>
          <p:nvPr/>
        </p:nvGrpSpPr>
        <p:grpSpPr>
          <a:xfrm>
            <a:off x="5170453" y="4126458"/>
            <a:ext cx="7947095" cy="4473806"/>
            <a:chOff x="0" y="0"/>
            <a:chExt cx="10596126" cy="5965075"/>
          </a:xfrm>
        </p:grpSpPr>
        <p:pic>
          <p:nvPicPr>
            <p:cNvPr id="3" name="Picture 3"/>
            <p:cNvPicPr>
              <a:picLocks noChangeAspect="1"/>
            </p:cNvPicPr>
            <p:nvPr/>
          </p:nvPicPr>
          <p:blipFill>
            <a:blip r:embed="rId2"/>
            <a:srcRect t="4115" b="4115"/>
            <a:stretch>
              <a:fillRect/>
            </a:stretch>
          </p:blipFill>
          <p:spPr>
            <a:xfrm>
              <a:off x="0" y="0"/>
              <a:ext cx="10596126" cy="5965075"/>
            </a:xfrm>
            <a:prstGeom prst="rect">
              <a:avLst/>
            </a:prstGeom>
          </p:spPr>
        </p:pic>
      </p:grpSp>
      <p:sp>
        <p:nvSpPr>
          <p:cNvPr id="4" name="Freeform 4"/>
          <p:cNvSpPr/>
          <p:nvPr/>
        </p:nvSpPr>
        <p:spPr>
          <a:xfrm rot="4990610">
            <a:off x="15773400" y="2529014"/>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2784042">
            <a:off x="-2322434" y="-4207917"/>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5"/>
            <a:stretch>
              <a:fillRect/>
            </a:stretch>
          </a:blipFill>
        </p:spPr>
      </p:sp>
      <p:sp>
        <p:nvSpPr>
          <p:cNvPr id="6" name="Freeform 6"/>
          <p:cNvSpPr/>
          <p:nvPr/>
        </p:nvSpPr>
        <p:spPr>
          <a:xfrm rot="6086664">
            <a:off x="-508160" y="2212665"/>
            <a:ext cx="1804196" cy="96081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541634" y="4861611"/>
            <a:ext cx="3612381" cy="2393807"/>
            <a:chOff x="0" y="0"/>
            <a:chExt cx="10596126" cy="5965075"/>
          </a:xfrm>
        </p:grpSpPr>
        <p:pic>
          <p:nvPicPr>
            <p:cNvPr id="8" name="Picture 8"/>
            <p:cNvPicPr>
              <a:picLocks noChangeAspect="1"/>
            </p:cNvPicPr>
            <p:nvPr/>
          </p:nvPicPr>
          <p:blipFill>
            <a:blip r:embed="rId6"/>
            <a:srcRect l="15387" r="15387"/>
            <a:stretch>
              <a:fillRect/>
            </a:stretch>
          </p:blipFill>
          <p:spPr>
            <a:xfrm>
              <a:off x="0" y="0"/>
              <a:ext cx="10596126" cy="5965075"/>
            </a:xfrm>
            <a:prstGeom prst="rect">
              <a:avLst/>
            </a:prstGeom>
          </p:spPr>
        </p:pic>
      </p:grpSp>
      <p:sp>
        <p:nvSpPr>
          <p:cNvPr id="9" name="Freeform 9"/>
          <p:cNvSpPr/>
          <p:nvPr/>
        </p:nvSpPr>
        <p:spPr>
          <a:xfrm rot="-2784042">
            <a:off x="10703442" y="9141854"/>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5"/>
            <a:stretch>
              <a:fillRect/>
            </a:stretch>
          </a:blipFill>
        </p:spPr>
      </p:sp>
      <p:sp>
        <p:nvSpPr>
          <p:cNvPr id="10" name="Freeform 10"/>
          <p:cNvSpPr/>
          <p:nvPr/>
        </p:nvSpPr>
        <p:spPr>
          <a:xfrm>
            <a:off x="11358625" y="6172200"/>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7"/>
            <a:stretch>
              <a:fillRect/>
            </a:stretch>
          </a:blipFill>
        </p:spPr>
      </p:sp>
      <p:sp>
        <p:nvSpPr>
          <p:cNvPr id="13" name="Freeform 13"/>
          <p:cNvSpPr/>
          <p:nvPr/>
        </p:nvSpPr>
        <p:spPr>
          <a:xfrm rot="1109801">
            <a:off x="6782388" y="8344271"/>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5"/>
            <a:stretch>
              <a:fillRect/>
            </a:stretch>
          </a:blipFill>
        </p:spPr>
      </p:sp>
      <p:sp>
        <p:nvSpPr>
          <p:cNvPr id="14" name="Freeform 14"/>
          <p:cNvSpPr/>
          <p:nvPr/>
        </p:nvSpPr>
        <p:spPr>
          <a:xfrm rot="9278873">
            <a:off x="5074209" y="9583599"/>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a:off x="-2217189" y="-4103142"/>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7"/>
            <a:stretch>
              <a:fillRect/>
            </a:stretch>
          </a:blipFill>
        </p:spPr>
      </p:sp>
      <p:sp>
        <p:nvSpPr>
          <p:cNvPr id="16" name="TextBox 16"/>
          <p:cNvSpPr txBox="1"/>
          <p:nvPr/>
        </p:nvSpPr>
        <p:spPr>
          <a:xfrm>
            <a:off x="908084" y="1416808"/>
            <a:ext cx="16230600" cy="1123950"/>
          </a:xfrm>
          <a:prstGeom prst="rect">
            <a:avLst/>
          </a:prstGeom>
        </p:spPr>
        <p:txBody>
          <a:bodyPr lIns="0" tIns="0" rIns="0" bIns="0" rtlCol="0" anchor="t">
            <a:spAutoFit/>
          </a:bodyPr>
          <a:lstStyle/>
          <a:p>
            <a:pPr marL="0" lvl="0" indent="0" algn="ctr">
              <a:lnSpc>
                <a:spcPts val="8880"/>
              </a:lnSpc>
              <a:spcBef>
                <a:spcPct val="0"/>
              </a:spcBef>
            </a:pPr>
            <a:r>
              <a:rPr lang="en-US" sz="7400">
                <a:solidFill>
                  <a:srgbClr val="273384"/>
                </a:solidFill>
                <a:latin typeface="Eczar Bold"/>
              </a:rPr>
              <a:t>Dashboard Showcase</a:t>
            </a:r>
          </a:p>
        </p:txBody>
      </p:sp>
      <p:sp>
        <p:nvSpPr>
          <p:cNvPr id="17" name="TextBox 17"/>
          <p:cNvSpPr txBox="1"/>
          <p:nvPr/>
        </p:nvSpPr>
        <p:spPr>
          <a:xfrm>
            <a:off x="6782803" y="3002508"/>
            <a:ext cx="4481163" cy="1123950"/>
          </a:xfrm>
          <a:prstGeom prst="rect">
            <a:avLst/>
          </a:prstGeom>
        </p:spPr>
        <p:txBody>
          <a:bodyPr lIns="0" tIns="0" rIns="0" bIns="0" rtlCol="0" anchor="t">
            <a:spAutoFit/>
          </a:bodyPr>
          <a:lstStyle/>
          <a:p>
            <a:pPr marL="0" lvl="0" indent="0" algn="ctr">
              <a:lnSpc>
                <a:spcPts val="8880"/>
              </a:lnSpc>
              <a:spcBef>
                <a:spcPct val="0"/>
              </a:spcBef>
            </a:pPr>
            <a:r>
              <a:rPr lang="en-US" sz="7400">
                <a:solidFill>
                  <a:srgbClr val="273384"/>
                </a:solidFill>
                <a:latin typeface="Eczar Bold"/>
              </a:rPr>
              <a:t>Excel</a:t>
            </a:r>
          </a:p>
        </p:txBody>
      </p:sp>
      <p:sp>
        <p:nvSpPr>
          <p:cNvPr id="18" name="TextBox 18"/>
          <p:cNvSpPr txBox="1"/>
          <p:nvPr/>
        </p:nvSpPr>
        <p:spPr>
          <a:xfrm>
            <a:off x="265236" y="3820941"/>
            <a:ext cx="4242456" cy="1040670"/>
          </a:xfrm>
          <a:prstGeom prst="rect">
            <a:avLst/>
          </a:prstGeom>
        </p:spPr>
        <p:txBody>
          <a:bodyPr wrap="square" lIns="0" tIns="0" rIns="0" bIns="0" rtlCol="0" anchor="t">
            <a:spAutoFit/>
          </a:bodyPr>
          <a:lstStyle/>
          <a:p>
            <a:pPr marL="0" lvl="0" indent="0" algn="ctr">
              <a:lnSpc>
                <a:spcPts val="8880"/>
              </a:lnSpc>
              <a:spcBef>
                <a:spcPct val="0"/>
              </a:spcBef>
            </a:pPr>
            <a:r>
              <a:rPr lang="en-US" sz="4000" dirty="0">
                <a:solidFill>
                  <a:srgbClr val="273384"/>
                </a:solidFill>
                <a:latin typeface="Eczar Bold"/>
              </a:rPr>
              <a:t>Tableau</a:t>
            </a:r>
          </a:p>
        </p:txBody>
      </p:sp>
      <p:pic>
        <p:nvPicPr>
          <p:cNvPr id="12" name="Picture 11">
            <a:extLst>
              <a:ext uri="{FF2B5EF4-FFF2-40B4-BE49-F238E27FC236}">
                <a16:creationId xmlns:a16="http://schemas.microsoft.com/office/drawing/2014/main" id="{3D3A9B64-42E7-C1E5-E746-B84B1193FBD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6719" y="4879707"/>
            <a:ext cx="4283013" cy="2409195"/>
          </a:xfrm>
          <a:prstGeom prst="rect">
            <a:avLst/>
          </a:prstGeom>
        </p:spPr>
      </p:pic>
    </p:spTree>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grpSp>
        <p:nvGrpSpPr>
          <p:cNvPr id="2" name="Group 2"/>
          <p:cNvGrpSpPr/>
          <p:nvPr/>
        </p:nvGrpSpPr>
        <p:grpSpPr>
          <a:xfrm>
            <a:off x="5170453" y="4126458"/>
            <a:ext cx="7947095" cy="4473806"/>
            <a:chOff x="0" y="0"/>
            <a:chExt cx="10596126" cy="5965075"/>
          </a:xfrm>
        </p:grpSpPr>
        <p:pic>
          <p:nvPicPr>
            <p:cNvPr id="3" name="Picture 3"/>
            <p:cNvPicPr>
              <a:picLocks noChangeAspect="1"/>
            </p:cNvPicPr>
            <p:nvPr/>
          </p:nvPicPr>
          <p:blipFill>
            <a:blip r:embed="rId2"/>
            <a:srcRect t="389" b="389"/>
            <a:stretch>
              <a:fillRect/>
            </a:stretch>
          </p:blipFill>
          <p:spPr>
            <a:xfrm>
              <a:off x="0" y="0"/>
              <a:ext cx="10596126" cy="5965075"/>
            </a:xfrm>
            <a:prstGeom prst="rect">
              <a:avLst/>
            </a:prstGeom>
          </p:spPr>
        </p:pic>
      </p:grpSp>
      <p:sp>
        <p:nvSpPr>
          <p:cNvPr id="4" name="Freeform 4"/>
          <p:cNvSpPr/>
          <p:nvPr/>
        </p:nvSpPr>
        <p:spPr>
          <a:xfrm rot="4990610">
            <a:off x="15773400" y="2529014"/>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2784042">
            <a:off x="-2322434" y="-4207917"/>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5"/>
            <a:stretch>
              <a:fillRect/>
            </a:stretch>
          </a:blipFill>
        </p:spPr>
      </p:sp>
      <p:sp>
        <p:nvSpPr>
          <p:cNvPr id="6" name="Freeform 6"/>
          <p:cNvSpPr/>
          <p:nvPr/>
        </p:nvSpPr>
        <p:spPr>
          <a:xfrm rot="6086664">
            <a:off x="-548529" y="2245680"/>
            <a:ext cx="1961134" cy="1070327"/>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435461" y="5139558"/>
            <a:ext cx="3780680" cy="2515144"/>
            <a:chOff x="0" y="0"/>
            <a:chExt cx="10596126" cy="5965075"/>
          </a:xfrm>
        </p:grpSpPr>
        <p:pic>
          <p:nvPicPr>
            <p:cNvPr id="8" name="Picture 8"/>
            <p:cNvPicPr>
              <a:picLocks noChangeAspect="1"/>
            </p:cNvPicPr>
            <p:nvPr/>
          </p:nvPicPr>
          <p:blipFill>
            <a:blip r:embed="rId6"/>
            <a:srcRect t="4115" b="4115"/>
            <a:stretch>
              <a:fillRect/>
            </a:stretch>
          </p:blipFill>
          <p:spPr>
            <a:xfrm>
              <a:off x="0" y="0"/>
              <a:ext cx="10596126" cy="5965075"/>
            </a:xfrm>
            <a:prstGeom prst="rect">
              <a:avLst/>
            </a:prstGeom>
          </p:spPr>
        </p:pic>
      </p:grpSp>
      <p:sp>
        <p:nvSpPr>
          <p:cNvPr id="9" name="Freeform 9"/>
          <p:cNvSpPr/>
          <p:nvPr/>
        </p:nvSpPr>
        <p:spPr>
          <a:xfrm rot="-2784042">
            <a:off x="10703442" y="9141854"/>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5"/>
            <a:stretch>
              <a:fillRect/>
            </a:stretch>
          </a:blipFill>
        </p:spPr>
      </p:sp>
      <p:sp>
        <p:nvSpPr>
          <p:cNvPr id="10" name="Freeform 10"/>
          <p:cNvSpPr/>
          <p:nvPr/>
        </p:nvSpPr>
        <p:spPr>
          <a:xfrm>
            <a:off x="11358625" y="6172200"/>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7"/>
            <a:stretch>
              <a:fillRect/>
            </a:stretch>
          </a:blipFill>
        </p:spPr>
      </p:sp>
      <p:sp>
        <p:nvSpPr>
          <p:cNvPr id="13" name="Freeform 13"/>
          <p:cNvSpPr/>
          <p:nvPr/>
        </p:nvSpPr>
        <p:spPr>
          <a:xfrm rot="1109801">
            <a:off x="6782388" y="8344271"/>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5"/>
            <a:stretch>
              <a:fillRect/>
            </a:stretch>
          </a:blipFill>
        </p:spPr>
      </p:sp>
      <p:sp>
        <p:nvSpPr>
          <p:cNvPr id="14" name="Freeform 14"/>
          <p:cNvSpPr/>
          <p:nvPr/>
        </p:nvSpPr>
        <p:spPr>
          <a:xfrm rot="9278873">
            <a:off x="5074209" y="9583599"/>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a:off x="-1446946" y="-4298603"/>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7"/>
            <a:stretch>
              <a:fillRect/>
            </a:stretch>
          </a:blipFill>
        </p:spPr>
      </p:sp>
      <p:sp>
        <p:nvSpPr>
          <p:cNvPr id="16" name="TextBox 16"/>
          <p:cNvSpPr txBox="1"/>
          <p:nvPr/>
        </p:nvSpPr>
        <p:spPr>
          <a:xfrm>
            <a:off x="908084" y="1416808"/>
            <a:ext cx="16230600" cy="1123950"/>
          </a:xfrm>
          <a:prstGeom prst="rect">
            <a:avLst/>
          </a:prstGeom>
        </p:spPr>
        <p:txBody>
          <a:bodyPr lIns="0" tIns="0" rIns="0" bIns="0" rtlCol="0" anchor="t">
            <a:spAutoFit/>
          </a:bodyPr>
          <a:lstStyle/>
          <a:p>
            <a:pPr marL="0" lvl="0" indent="0" algn="ctr">
              <a:lnSpc>
                <a:spcPts val="8880"/>
              </a:lnSpc>
              <a:spcBef>
                <a:spcPct val="0"/>
              </a:spcBef>
            </a:pPr>
            <a:r>
              <a:rPr lang="en-US" sz="7400">
                <a:solidFill>
                  <a:srgbClr val="273384"/>
                </a:solidFill>
                <a:latin typeface="Eczar Bold"/>
              </a:rPr>
              <a:t>Dashboard Showcase</a:t>
            </a:r>
          </a:p>
        </p:txBody>
      </p:sp>
      <p:sp>
        <p:nvSpPr>
          <p:cNvPr id="17" name="TextBox 17"/>
          <p:cNvSpPr txBox="1"/>
          <p:nvPr/>
        </p:nvSpPr>
        <p:spPr>
          <a:xfrm>
            <a:off x="6782803" y="3002508"/>
            <a:ext cx="4481163" cy="1123950"/>
          </a:xfrm>
          <a:prstGeom prst="rect">
            <a:avLst/>
          </a:prstGeom>
        </p:spPr>
        <p:txBody>
          <a:bodyPr lIns="0" tIns="0" rIns="0" bIns="0" rtlCol="0" anchor="t">
            <a:spAutoFit/>
          </a:bodyPr>
          <a:lstStyle/>
          <a:p>
            <a:pPr marL="0" lvl="0" indent="0" algn="ctr">
              <a:lnSpc>
                <a:spcPts val="8880"/>
              </a:lnSpc>
              <a:spcBef>
                <a:spcPct val="0"/>
              </a:spcBef>
            </a:pPr>
            <a:r>
              <a:rPr lang="en-US" sz="7400" dirty="0">
                <a:solidFill>
                  <a:srgbClr val="273384"/>
                </a:solidFill>
                <a:latin typeface="Eczar Bold"/>
              </a:rPr>
              <a:t>PowerBI</a:t>
            </a:r>
          </a:p>
        </p:txBody>
      </p:sp>
      <p:sp>
        <p:nvSpPr>
          <p:cNvPr id="18" name="TextBox 18"/>
          <p:cNvSpPr txBox="1"/>
          <p:nvPr/>
        </p:nvSpPr>
        <p:spPr>
          <a:xfrm>
            <a:off x="-50334" y="4139450"/>
            <a:ext cx="4481163" cy="1040670"/>
          </a:xfrm>
          <a:prstGeom prst="rect">
            <a:avLst/>
          </a:prstGeom>
        </p:spPr>
        <p:txBody>
          <a:bodyPr lIns="0" tIns="0" rIns="0" bIns="0" rtlCol="0" anchor="t">
            <a:spAutoFit/>
          </a:bodyPr>
          <a:lstStyle/>
          <a:p>
            <a:pPr marL="0" lvl="0" indent="0" algn="ctr">
              <a:lnSpc>
                <a:spcPts val="8880"/>
              </a:lnSpc>
              <a:spcBef>
                <a:spcPct val="0"/>
              </a:spcBef>
            </a:pPr>
            <a:r>
              <a:rPr lang="en-US" sz="4000" dirty="0">
                <a:solidFill>
                  <a:srgbClr val="273384"/>
                </a:solidFill>
                <a:latin typeface="Eczar Bold"/>
              </a:rPr>
              <a:t>Excel</a:t>
            </a:r>
            <a:endParaRPr lang="en-US" sz="7400" dirty="0">
              <a:solidFill>
                <a:srgbClr val="273384"/>
              </a:solidFill>
              <a:latin typeface="Eczar Bo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grpSp>
        <p:nvGrpSpPr>
          <p:cNvPr id="2" name="Group 2"/>
          <p:cNvGrpSpPr/>
          <p:nvPr/>
        </p:nvGrpSpPr>
        <p:grpSpPr>
          <a:xfrm>
            <a:off x="5170453" y="4126458"/>
            <a:ext cx="7947095" cy="4473806"/>
            <a:chOff x="0" y="0"/>
            <a:chExt cx="10596126" cy="5965075"/>
          </a:xfrm>
        </p:grpSpPr>
        <p:pic>
          <p:nvPicPr>
            <p:cNvPr id="3" name="Picture 3"/>
            <p:cNvPicPr>
              <a:picLocks noChangeAspect="1"/>
            </p:cNvPicPr>
            <p:nvPr/>
          </p:nvPicPr>
          <p:blipFill>
            <a:blip r:embed="rId2"/>
            <a:srcRect l="15387" r="15387"/>
            <a:stretch>
              <a:fillRect/>
            </a:stretch>
          </p:blipFill>
          <p:spPr>
            <a:xfrm>
              <a:off x="0" y="0"/>
              <a:ext cx="10596126" cy="5965075"/>
            </a:xfrm>
            <a:prstGeom prst="rect">
              <a:avLst/>
            </a:prstGeom>
          </p:spPr>
        </p:pic>
      </p:grpSp>
      <p:sp>
        <p:nvSpPr>
          <p:cNvPr id="4" name="Freeform 4"/>
          <p:cNvSpPr/>
          <p:nvPr/>
        </p:nvSpPr>
        <p:spPr>
          <a:xfrm rot="4990610">
            <a:off x="15773400" y="2529014"/>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2784042">
            <a:off x="-2322434" y="-4207917"/>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5"/>
            <a:stretch>
              <a:fillRect/>
            </a:stretch>
          </a:blipFill>
        </p:spPr>
      </p:sp>
      <p:sp>
        <p:nvSpPr>
          <p:cNvPr id="6" name="Freeform 6"/>
          <p:cNvSpPr/>
          <p:nvPr/>
        </p:nvSpPr>
        <p:spPr>
          <a:xfrm rot="6086664">
            <a:off x="-725024" y="2390025"/>
            <a:ext cx="2161724" cy="955443"/>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393058" y="5068414"/>
            <a:ext cx="3564071" cy="2393807"/>
            <a:chOff x="0" y="0"/>
            <a:chExt cx="10596126" cy="5965075"/>
          </a:xfrm>
        </p:grpSpPr>
        <p:pic>
          <p:nvPicPr>
            <p:cNvPr id="8" name="Picture 8"/>
            <p:cNvPicPr>
              <a:picLocks noChangeAspect="1"/>
            </p:cNvPicPr>
            <p:nvPr/>
          </p:nvPicPr>
          <p:blipFill>
            <a:blip r:embed="rId6"/>
            <a:srcRect t="389" b="389"/>
            <a:stretch>
              <a:fillRect/>
            </a:stretch>
          </p:blipFill>
          <p:spPr>
            <a:xfrm>
              <a:off x="0" y="0"/>
              <a:ext cx="10596126" cy="5965075"/>
            </a:xfrm>
            <a:prstGeom prst="rect">
              <a:avLst/>
            </a:prstGeom>
          </p:spPr>
        </p:pic>
      </p:grpSp>
      <p:sp>
        <p:nvSpPr>
          <p:cNvPr id="9" name="Freeform 9"/>
          <p:cNvSpPr/>
          <p:nvPr/>
        </p:nvSpPr>
        <p:spPr>
          <a:xfrm rot="-2784042">
            <a:off x="10703442" y="9141854"/>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5"/>
            <a:stretch>
              <a:fillRect/>
            </a:stretch>
          </a:blipFill>
        </p:spPr>
      </p:sp>
      <p:sp>
        <p:nvSpPr>
          <p:cNvPr id="10" name="Freeform 10"/>
          <p:cNvSpPr/>
          <p:nvPr/>
        </p:nvSpPr>
        <p:spPr>
          <a:xfrm>
            <a:off x="11358625" y="6172200"/>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7"/>
            <a:stretch>
              <a:fillRect/>
            </a:stretch>
          </a:blipFill>
        </p:spPr>
      </p:sp>
      <p:sp>
        <p:nvSpPr>
          <p:cNvPr id="13" name="Freeform 13"/>
          <p:cNvSpPr/>
          <p:nvPr/>
        </p:nvSpPr>
        <p:spPr>
          <a:xfrm rot="1109801">
            <a:off x="6782388" y="8344271"/>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5"/>
            <a:stretch>
              <a:fillRect/>
            </a:stretch>
          </a:blipFill>
        </p:spPr>
      </p:sp>
      <p:sp>
        <p:nvSpPr>
          <p:cNvPr id="14" name="Freeform 14"/>
          <p:cNvSpPr/>
          <p:nvPr/>
        </p:nvSpPr>
        <p:spPr>
          <a:xfrm rot="9278873">
            <a:off x="5074209" y="9583599"/>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a:off x="-2040857" y="-4167917"/>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7"/>
            <a:stretch>
              <a:fillRect/>
            </a:stretch>
          </a:blipFill>
        </p:spPr>
      </p:sp>
      <p:sp>
        <p:nvSpPr>
          <p:cNvPr id="16" name="TextBox 16"/>
          <p:cNvSpPr txBox="1"/>
          <p:nvPr/>
        </p:nvSpPr>
        <p:spPr>
          <a:xfrm>
            <a:off x="908084" y="1416808"/>
            <a:ext cx="16230600" cy="1123950"/>
          </a:xfrm>
          <a:prstGeom prst="rect">
            <a:avLst/>
          </a:prstGeom>
        </p:spPr>
        <p:txBody>
          <a:bodyPr lIns="0" tIns="0" rIns="0" bIns="0" rtlCol="0" anchor="t">
            <a:spAutoFit/>
          </a:bodyPr>
          <a:lstStyle/>
          <a:p>
            <a:pPr marL="0" lvl="0" indent="0" algn="ctr">
              <a:lnSpc>
                <a:spcPts val="8880"/>
              </a:lnSpc>
              <a:spcBef>
                <a:spcPct val="0"/>
              </a:spcBef>
            </a:pPr>
            <a:r>
              <a:rPr lang="en-US" sz="7400">
                <a:solidFill>
                  <a:srgbClr val="273384"/>
                </a:solidFill>
                <a:latin typeface="Eczar Bold"/>
              </a:rPr>
              <a:t>Dashboard Showcase</a:t>
            </a:r>
          </a:p>
        </p:txBody>
      </p:sp>
      <p:sp>
        <p:nvSpPr>
          <p:cNvPr id="17" name="TextBox 17"/>
          <p:cNvSpPr txBox="1"/>
          <p:nvPr/>
        </p:nvSpPr>
        <p:spPr>
          <a:xfrm>
            <a:off x="6782803" y="3002508"/>
            <a:ext cx="4481163" cy="1123950"/>
          </a:xfrm>
          <a:prstGeom prst="rect">
            <a:avLst/>
          </a:prstGeom>
        </p:spPr>
        <p:txBody>
          <a:bodyPr lIns="0" tIns="0" rIns="0" bIns="0" rtlCol="0" anchor="t">
            <a:spAutoFit/>
          </a:bodyPr>
          <a:lstStyle/>
          <a:p>
            <a:pPr marL="0" lvl="0" indent="0" algn="ctr">
              <a:lnSpc>
                <a:spcPts val="8880"/>
              </a:lnSpc>
              <a:spcBef>
                <a:spcPct val="0"/>
              </a:spcBef>
            </a:pPr>
            <a:r>
              <a:rPr lang="en-US" sz="7400">
                <a:solidFill>
                  <a:srgbClr val="273384"/>
                </a:solidFill>
                <a:latin typeface="Eczar Bold"/>
              </a:rPr>
              <a:t>Tableau</a:t>
            </a:r>
          </a:p>
        </p:txBody>
      </p:sp>
      <p:sp>
        <p:nvSpPr>
          <p:cNvPr id="18" name="TextBox 18"/>
          <p:cNvSpPr txBox="1"/>
          <p:nvPr/>
        </p:nvSpPr>
        <p:spPr>
          <a:xfrm>
            <a:off x="0" y="4061683"/>
            <a:ext cx="4481163" cy="1040670"/>
          </a:xfrm>
          <a:prstGeom prst="rect">
            <a:avLst/>
          </a:prstGeom>
        </p:spPr>
        <p:txBody>
          <a:bodyPr lIns="0" tIns="0" rIns="0" bIns="0" rtlCol="0" anchor="t">
            <a:spAutoFit/>
          </a:bodyPr>
          <a:lstStyle/>
          <a:p>
            <a:pPr marL="0" lvl="0" indent="0" algn="ctr">
              <a:lnSpc>
                <a:spcPts val="8880"/>
              </a:lnSpc>
              <a:spcBef>
                <a:spcPct val="0"/>
              </a:spcBef>
            </a:pPr>
            <a:r>
              <a:rPr lang="en-US" sz="4000" dirty="0">
                <a:solidFill>
                  <a:srgbClr val="273384"/>
                </a:solidFill>
                <a:latin typeface="Eczar Bold"/>
              </a:rPr>
              <a:t>PowerBI</a:t>
            </a:r>
          </a:p>
        </p:txBody>
      </p:sp>
      <p:pic>
        <p:nvPicPr>
          <p:cNvPr id="12" name="Picture 11">
            <a:extLst>
              <a:ext uri="{FF2B5EF4-FFF2-40B4-BE49-F238E27FC236}">
                <a16:creationId xmlns:a16="http://schemas.microsoft.com/office/drawing/2014/main" id="{36BD23FC-5B08-F608-336C-68E0DE68A19D}"/>
              </a:ext>
            </a:extLst>
          </p:cNvPr>
          <p:cNvPicPr>
            <a:picLocks noChangeAspect="1"/>
          </p:cNvPicPr>
          <p:nvPr/>
        </p:nvPicPr>
        <p:blipFill rotWithShape="1">
          <a:blip r:embed="rId8">
            <a:extLst>
              <a:ext uri="{28A0092B-C50C-407E-A947-70E740481C1C}">
                <a14:useLocalDpi xmlns:a14="http://schemas.microsoft.com/office/drawing/2010/main" val="0"/>
              </a:ext>
            </a:extLst>
          </a:blip>
          <a:srcRect l="377" t="1111" r="1499" b="2889"/>
          <a:stretch/>
        </p:blipFill>
        <p:spPr>
          <a:xfrm>
            <a:off x="5152456" y="4126458"/>
            <a:ext cx="8138730" cy="447897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a:off x="-10654427" y="4233857"/>
            <a:ext cx="11683127" cy="6571759"/>
          </a:xfrm>
          <a:custGeom>
            <a:avLst/>
            <a:gdLst/>
            <a:ahLst/>
            <a:cxnLst/>
            <a:rect l="l" t="t" r="r" b="b"/>
            <a:pathLst>
              <a:path w="11683127" h="6571759">
                <a:moveTo>
                  <a:pt x="0" y="0"/>
                </a:moveTo>
                <a:lnTo>
                  <a:pt x="11683127" y="0"/>
                </a:lnTo>
                <a:lnTo>
                  <a:pt x="11683127" y="6571759"/>
                </a:lnTo>
                <a:lnTo>
                  <a:pt x="0" y="6571759"/>
                </a:lnTo>
                <a:lnTo>
                  <a:pt x="0" y="0"/>
                </a:lnTo>
                <a:close/>
              </a:path>
            </a:pathLst>
          </a:custGeom>
          <a:blipFill>
            <a:blip r:embed="rId2"/>
            <a:stretch>
              <a:fillRect t="-29925" b="-29925"/>
            </a:stretch>
          </a:blipFill>
        </p:spPr>
      </p:sp>
      <p:sp>
        <p:nvSpPr>
          <p:cNvPr id="3" name="Freeform 3"/>
          <p:cNvSpPr/>
          <p:nvPr/>
        </p:nvSpPr>
        <p:spPr>
          <a:xfrm>
            <a:off x="12385007" y="-3323724"/>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2"/>
            <a:stretch>
              <a:fillRect/>
            </a:stretch>
          </a:blipFill>
        </p:spPr>
      </p:sp>
      <p:sp>
        <p:nvSpPr>
          <p:cNvPr id="4" name="TextBox 4"/>
          <p:cNvSpPr txBox="1"/>
          <p:nvPr/>
        </p:nvSpPr>
        <p:spPr>
          <a:xfrm>
            <a:off x="6617368" y="466725"/>
            <a:ext cx="4481163" cy="1123950"/>
          </a:xfrm>
          <a:prstGeom prst="rect">
            <a:avLst/>
          </a:prstGeom>
        </p:spPr>
        <p:txBody>
          <a:bodyPr lIns="0" tIns="0" rIns="0" bIns="0" rtlCol="0" anchor="t">
            <a:spAutoFit/>
          </a:bodyPr>
          <a:lstStyle/>
          <a:p>
            <a:pPr marL="0" lvl="0" indent="0" algn="ctr">
              <a:lnSpc>
                <a:spcPts val="8880"/>
              </a:lnSpc>
              <a:spcBef>
                <a:spcPct val="0"/>
              </a:spcBef>
            </a:pPr>
            <a:r>
              <a:rPr lang="en-US" sz="7400">
                <a:solidFill>
                  <a:srgbClr val="273384"/>
                </a:solidFill>
                <a:latin typeface="Eczar Bold"/>
              </a:rPr>
              <a:t>SQL</a:t>
            </a:r>
          </a:p>
        </p:txBody>
      </p:sp>
      <p:pic>
        <p:nvPicPr>
          <p:cNvPr id="6" name="Picture 5">
            <a:extLst>
              <a:ext uri="{FF2B5EF4-FFF2-40B4-BE49-F238E27FC236}">
                <a16:creationId xmlns:a16="http://schemas.microsoft.com/office/drawing/2014/main" id="{63FF44D4-9B65-3C63-04A0-F3DC92D19E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228" y="1790700"/>
            <a:ext cx="16776491" cy="6096000"/>
          </a:xfrm>
          <a:prstGeom prst="rect">
            <a:avLst/>
          </a:prstGeom>
        </p:spPr>
      </p:pic>
    </p:spTree>
  </p:cSld>
  <p:clrMapOvr>
    <a:masterClrMapping/>
  </p:clrMapOvr>
  <p:transition>
    <p:cover/>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a:off x="-10654427" y="4233857"/>
            <a:ext cx="11683127" cy="6571759"/>
          </a:xfrm>
          <a:custGeom>
            <a:avLst/>
            <a:gdLst/>
            <a:ahLst/>
            <a:cxnLst/>
            <a:rect l="l" t="t" r="r" b="b"/>
            <a:pathLst>
              <a:path w="11683127" h="6571759">
                <a:moveTo>
                  <a:pt x="0" y="0"/>
                </a:moveTo>
                <a:lnTo>
                  <a:pt x="11683127" y="0"/>
                </a:lnTo>
                <a:lnTo>
                  <a:pt x="11683127" y="6571759"/>
                </a:lnTo>
                <a:lnTo>
                  <a:pt x="0" y="6571759"/>
                </a:lnTo>
                <a:lnTo>
                  <a:pt x="0" y="0"/>
                </a:lnTo>
                <a:close/>
              </a:path>
            </a:pathLst>
          </a:custGeom>
          <a:blipFill>
            <a:blip r:embed="rId2"/>
            <a:stretch>
              <a:fillRect t="-29925" b="-29925"/>
            </a:stretch>
          </a:blipFill>
        </p:spPr>
      </p:sp>
      <p:sp>
        <p:nvSpPr>
          <p:cNvPr id="3" name="Freeform 3"/>
          <p:cNvSpPr/>
          <p:nvPr/>
        </p:nvSpPr>
        <p:spPr>
          <a:xfrm>
            <a:off x="12385007" y="-3323724"/>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2"/>
            <a:stretch>
              <a:fillRect/>
            </a:stretch>
          </a:blipFill>
        </p:spPr>
      </p:sp>
      <p:sp>
        <p:nvSpPr>
          <p:cNvPr id="4" name="TextBox 4"/>
          <p:cNvSpPr txBox="1"/>
          <p:nvPr/>
        </p:nvSpPr>
        <p:spPr>
          <a:xfrm>
            <a:off x="6617368" y="466725"/>
            <a:ext cx="4481163" cy="1123950"/>
          </a:xfrm>
          <a:prstGeom prst="rect">
            <a:avLst/>
          </a:prstGeom>
        </p:spPr>
        <p:txBody>
          <a:bodyPr lIns="0" tIns="0" rIns="0" bIns="0" rtlCol="0" anchor="t">
            <a:spAutoFit/>
          </a:bodyPr>
          <a:lstStyle/>
          <a:p>
            <a:pPr marL="0" lvl="0" indent="0" algn="ctr">
              <a:lnSpc>
                <a:spcPts val="8880"/>
              </a:lnSpc>
              <a:spcBef>
                <a:spcPct val="0"/>
              </a:spcBef>
            </a:pPr>
            <a:r>
              <a:rPr lang="en-US" sz="7400">
                <a:solidFill>
                  <a:srgbClr val="273384"/>
                </a:solidFill>
                <a:latin typeface="Eczar Bold"/>
              </a:rPr>
              <a:t>SQL</a:t>
            </a:r>
          </a:p>
        </p:txBody>
      </p:sp>
      <p:pic>
        <p:nvPicPr>
          <p:cNvPr id="7" name="Picture 6">
            <a:extLst>
              <a:ext uri="{FF2B5EF4-FFF2-40B4-BE49-F238E27FC236}">
                <a16:creationId xmlns:a16="http://schemas.microsoft.com/office/drawing/2014/main" id="{24FEDAD0-89C4-C02A-7420-ED3D8B6BDA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1815436"/>
            <a:ext cx="11215483" cy="6753225"/>
          </a:xfrm>
          <a:prstGeom prst="rect">
            <a:avLst/>
          </a:prstGeom>
        </p:spPr>
      </p:pic>
    </p:spTree>
    <p:extLst>
      <p:ext uri="{BB962C8B-B14F-4D97-AF65-F5344CB8AC3E}">
        <p14:creationId xmlns:p14="http://schemas.microsoft.com/office/powerpoint/2010/main" val="2046510316"/>
      </p:ext>
    </p:extLst>
  </p:cSld>
  <p:clrMapOvr>
    <a:masterClrMapping/>
  </p:clrMapOvr>
  <p:transition>
    <p:cover/>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a:off x="-1648717" y="-816220"/>
            <a:ext cx="6545961" cy="8229600"/>
          </a:xfrm>
          <a:custGeom>
            <a:avLst/>
            <a:gdLst/>
            <a:ahLst/>
            <a:cxnLst/>
            <a:rect l="l" t="t" r="r" b="b"/>
            <a:pathLst>
              <a:path w="6545961" h="8229600">
                <a:moveTo>
                  <a:pt x="0" y="0"/>
                </a:moveTo>
                <a:lnTo>
                  <a:pt x="6545961" y="0"/>
                </a:lnTo>
                <a:lnTo>
                  <a:pt x="6545961" y="8229600"/>
                </a:lnTo>
                <a:lnTo>
                  <a:pt x="0" y="8229600"/>
                </a:lnTo>
                <a:lnTo>
                  <a:pt x="0" y="0"/>
                </a:lnTo>
                <a:close/>
              </a:path>
            </a:pathLst>
          </a:custGeom>
          <a:blipFill>
            <a:blip r:embed="rId2"/>
            <a:stretch>
              <a:fillRect/>
            </a:stretch>
          </a:blipFill>
        </p:spPr>
      </p:sp>
      <p:sp>
        <p:nvSpPr>
          <p:cNvPr id="3" name="Freeform 3"/>
          <p:cNvSpPr/>
          <p:nvPr/>
        </p:nvSpPr>
        <p:spPr>
          <a:xfrm rot="3178021">
            <a:off x="13457744" y="6471909"/>
            <a:ext cx="10596052" cy="8229600"/>
          </a:xfrm>
          <a:custGeom>
            <a:avLst/>
            <a:gdLst/>
            <a:ahLst/>
            <a:cxnLst/>
            <a:rect l="l" t="t" r="r" b="b"/>
            <a:pathLst>
              <a:path w="10596052" h="8229600">
                <a:moveTo>
                  <a:pt x="0" y="0"/>
                </a:moveTo>
                <a:lnTo>
                  <a:pt x="10596052" y="0"/>
                </a:lnTo>
                <a:lnTo>
                  <a:pt x="10596052" y="8229600"/>
                </a:lnTo>
                <a:lnTo>
                  <a:pt x="0" y="8229600"/>
                </a:lnTo>
                <a:lnTo>
                  <a:pt x="0" y="0"/>
                </a:lnTo>
                <a:close/>
              </a:path>
            </a:pathLst>
          </a:custGeom>
          <a:blipFill>
            <a:blip r:embed="rId3"/>
            <a:stretch>
              <a:fillRect/>
            </a:stretch>
          </a:blipFill>
        </p:spPr>
      </p:sp>
      <p:sp>
        <p:nvSpPr>
          <p:cNvPr id="4" name="Freeform 4"/>
          <p:cNvSpPr/>
          <p:nvPr/>
        </p:nvSpPr>
        <p:spPr>
          <a:xfrm>
            <a:off x="143206" y="9064704"/>
            <a:ext cx="5205222" cy="8229600"/>
          </a:xfrm>
          <a:custGeom>
            <a:avLst/>
            <a:gdLst/>
            <a:ahLst/>
            <a:cxnLst/>
            <a:rect l="l" t="t" r="r" b="b"/>
            <a:pathLst>
              <a:path w="5205222" h="8229600">
                <a:moveTo>
                  <a:pt x="0" y="0"/>
                </a:moveTo>
                <a:lnTo>
                  <a:pt x="5205222" y="0"/>
                </a:lnTo>
                <a:lnTo>
                  <a:pt x="5205222" y="8229600"/>
                </a:lnTo>
                <a:lnTo>
                  <a:pt x="0" y="8229600"/>
                </a:lnTo>
                <a:lnTo>
                  <a:pt x="0" y="0"/>
                </a:lnTo>
                <a:close/>
              </a:path>
            </a:pathLst>
          </a:custGeom>
          <a:blipFill>
            <a:blip r:embed="rId4"/>
            <a:stretch>
              <a:fillRect/>
            </a:stretch>
          </a:blipFill>
        </p:spPr>
      </p:sp>
      <p:sp>
        <p:nvSpPr>
          <p:cNvPr id="5" name="Freeform 5"/>
          <p:cNvSpPr/>
          <p:nvPr/>
        </p:nvSpPr>
        <p:spPr>
          <a:xfrm>
            <a:off x="-1197533" y="-2279984"/>
            <a:ext cx="4754053" cy="6159098"/>
          </a:xfrm>
          <a:custGeom>
            <a:avLst/>
            <a:gdLst/>
            <a:ahLst/>
            <a:cxnLst/>
            <a:rect l="l" t="t" r="r" b="b"/>
            <a:pathLst>
              <a:path w="4754053" h="6159098">
                <a:moveTo>
                  <a:pt x="0" y="0"/>
                </a:moveTo>
                <a:lnTo>
                  <a:pt x="4754053" y="0"/>
                </a:lnTo>
                <a:lnTo>
                  <a:pt x="4754053" y="6159097"/>
                </a:lnTo>
                <a:lnTo>
                  <a:pt x="0" y="6159097"/>
                </a:lnTo>
                <a:lnTo>
                  <a:pt x="0" y="0"/>
                </a:lnTo>
                <a:close/>
              </a:path>
            </a:pathLst>
          </a:custGeom>
          <a:blipFill>
            <a:blip r:embed="rId5"/>
            <a:stretch>
              <a:fillRect/>
            </a:stretch>
          </a:blipFill>
        </p:spPr>
      </p:sp>
      <p:sp>
        <p:nvSpPr>
          <p:cNvPr id="6" name="TextBox 6"/>
          <p:cNvSpPr txBox="1"/>
          <p:nvPr/>
        </p:nvSpPr>
        <p:spPr>
          <a:xfrm>
            <a:off x="1322138" y="1942970"/>
            <a:ext cx="16230600" cy="1123950"/>
          </a:xfrm>
          <a:prstGeom prst="rect">
            <a:avLst/>
          </a:prstGeom>
        </p:spPr>
        <p:txBody>
          <a:bodyPr lIns="0" tIns="0" rIns="0" bIns="0" rtlCol="0" anchor="t">
            <a:spAutoFit/>
          </a:bodyPr>
          <a:lstStyle/>
          <a:p>
            <a:pPr marL="0" lvl="0" indent="0" algn="ctr">
              <a:lnSpc>
                <a:spcPts val="8880"/>
              </a:lnSpc>
              <a:spcBef>
                <a:spcPct val="0"/>
              </a:spcBef>
            </a:pPr>
            <a:r>
              <a:rPr lang="en-US" sz="7400">
                <a:solidFill>
                  <a:srgbClr val="273384"/>
                </a:solidFill>
                <a:latin typeface="Eczar Bold"/>
              </a:rPr>
              <a:t>Analytical Suggestion</a:t>
            </a:r>
          </a:p>
        </p:txBody>
      </p:sp>
      <p:sp>
        <p:nvSpPr>
          <p:cNvPr id="7" name="TextBox 7"/>
          <p:cNvSpPr txBox="1"/>
          <p:nvPr/>
        </p:nvSpPr>
        <p:spPr>
          <a:xfrm>
            <a:off x="1322138" y="3908190"/>
            <a:ext cx="16230600" cy="4973852"/>
          </a:xfrm>
          <a:prstGeom prst="rect">
            <a:avLst/>
          </a:prstGeom>
        </p:spPr>
        <p:txBody>
          <a:bodyPr lIns="0" tIns="0" rIns="0" bIns="0" rtlCol="0" anchor="t">
            <a:spAutoFit/>
          </a:bodyPr>
          <a:lstStyle/>
          <a:p>
            <a:pPr marL="875268" lvl="1" indent="-437634" algn="just">
              <a:lnSpc>
                <a:spcPts val="5675"/>
              </a:lnSpc>
              <a:buFont typeface="Arial"/>
              <a:buChar char="•"/>
            </a:pPr>
            <a:r>
              <a:rPr lang="en-US" sz="4054">
                <a:solidFill>
                  <a:srgbClr val="ED7D32"/>
                </a:solidFill>
                <a:latin typeface="Canva Sans Bold"/>
              </a:rPr>
              <a:t>Brand should focus on improving the status of the project cause there is more than 50% failed projects.</a:t>
            </a:r>
          </a:p>
          <a:p>
            <a:pPr marL="875268" lvl="1" indent="-437634" algn="just">
              <a:lnSpc>
                <a:spcPts val="5675"/>
              </a:lnSpc>
              <a:buFont typeface="Arial"/>
              <a:buChar char="•"/>
            </a:pPr>
            <a:r>
              <a:rPr lang="en-US" sz="4054">
                <a:solidFill>
                  <a:srgbClr val="ED7D32"/>
                </a:solidFill>
                <a:latin typeface="Canva Sans Bold"/>
              </a:rPr>
              <a:t>Brand should aware backers related others project category.</a:t>
            </a:r>
          </a:p>
          <a:p>
            <a:pPr marL="875268" lvl="1" indent="-437634" algn="just">
              <a:lnSpc>
                <a:spcPts val="5675"/>
              </a:lnSpc>
              <a:buFont typeface="Arial"/>
              <a:buChar char="•"/>
            </a:pPr>
            <a:r>
              <a:rPr lang="en-US" sz="4054">
                <a:solidFill>
                  <a:srgbClr val="ED7D32"/>
                </a:solidFill>
                <a:latin typeface="Canva Sans Bold"/>
              </a:rPr>
              <a:t>brand should launch a paid services for promoting their projects.</a:t>
            </a:r>
          </a:p>
          <a:p>
            <a:pPr marL="875268" lvl="1" indent="-437634" algn="just">
              <a:lnSpc>
                <a:spcPts val="5675"/>
              </a:lnSpc>
              <a:buFont typeface="Arial"/>
              <a:buChar char="•"/>
            </a:pPr>
            <a:r>
              <a:rPr lang="en-US" sz="4054">
                <a:solidFill>
                  <a:srgbClr val="ED7D32"/>
                </a:solidFill>
                <a:latin typeface="Canva Sans Bold"/>
              </a:rPr>
              <a:t>Brand should observe and rank project creators based on projects and publish report time to time.</a:t>
            </a:r>
          </a:p>
        </p:txBody>
      </p:sp>
    </p:spTree>
  </p:cSld>
  <p:clrMapOvr>
    <a:masterClrMapping/>
  </p:clrMapOvr>
  <p:transition spd="slow">
    <p:cover dir="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4986619">
            <a:off x="-2800762" y="3343677"/>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926706" y="-3752582"/>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4"/>
            <a:stretch>
              <a:fillRect/>
            </a:stretch>
          </a:blipFill>
        </p:spPr>
      </p:sp>
      <p:sp>
        <p:nvSpPr>
          <p:cNvPr id="4" name="Freeform 4"/>
          <p:cNvSpPr/>
          <p:nvPr/>
        </p:nvSpPr>
        <p:spPr>
          <a:xfrm rot="-10338574">
            <a:off x="4569016" y="-5480084"/>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4"/>
            <a:stretch>
              <a:fillRect/>
            </a:stretch>
          </a:blipFill>
        </p:spPr>
      </p:sp>
      <p:sp>
        <p:nvSpPr>
          <p:cNvPr id="5" name="Freeform 5"/>
          <p:cNvSpPr/>
          <p:nvPr/>
        </p:nvSpPr>
        <p:spPr>
          <a:xfrm rot="9024995">
            <a:off x="-2679407" y="-4114800"/>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4"/>
            <a:stretch>
              <a:fillRect/>
            </a:stretch>
          </a:blipFill>
        </p:spPr>
      </p:sp>
      <p:sp>
        <p:nvSpPr>
          <p:cNvPr id="6" name="Freeform 6"/>
          <p:cNvSpPr/>
          <p:nvPr/>
        </p:nvSpPr>
        <p:spPr>
          <a:xfrm rot="-5936786" flipV="1">
            <a:off x="16141297" y="3404390"/>
            <a:ext cx="5029200" cy="4114800"/>
          </a:xfrm>
          <a:custGeom>
            <a:avLst/>
            <a:gdLst/>
            <a:ahLst/>
            <a:cxnLst/>
            <a:rect l="l" t="t" r="r" b="b"/>
            <a:pathLst>
              <a:path w="5029200" h="4114800">
                <a:moveTo>
                  <a:pt x="0" y="4114800"/>
                </a:moveTo>
                <a:lnTo>
                  <a:pt x="5029200" y="4114800"/>
                </a:lnTo>
                <a:lnTo>
                  <a:pt x="5029200"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8180711" y="-4904700"/>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sp>
      <p:sp>
        <p:nvSpPr>
          <p:cNvPr id="8" name="Freeform 8"/>
          <p:cNvSpPr/>
          <p:nvPr/>
        </p:nvSpPr>
        <p:spPr>
          <a:xfrm>
            <a:off x="-2672048" y="-5018174"/>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sp>
      <p:sp>
        <p:nvSpPr>
          <p:cNvPr id="9" name="Freeform 9"/>
          <p:cNvSpPr/>
          <p:nvPr/>
        </p:nvSpPr>
        <p:spPr>
          <a:xfrm rot="-6712665">
            <a:off x="-990270" y="7258855"/>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sp>
      <p:sp>
        <p:nvSpPr>
          <p:cNvPr id="10" name="Freeform 10"/>
          <p:cNvSpPr/>
          <p:nvPr/>
        </p:nvSpPr>
        <p:spPr>
          <a:xfrm rot="-1846334">
            <a:off x="9995837" y="6172200"/>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sp>
      <p:sp>
        <p:nvSpPr>
          <p:cNvPr id="11" name="TextBox 11"/>
          <p:cNvSpPr txBox="1"/>
          <p:nvPr/>
        </p:nvSpPr>
        <p:spPr>
          <a:xfrm>
            <a:off x="4306769" y="4781930"/>
            <a:ext cx="9676970" cy="1636401"/>
          </a:xfrm>
          <a:prstGeom prst="rect">
            <a:avLst/>
          </a:prstGeom>
        </p:spPr>
        <p:txBody>
          <a:bodyPr lIns="0" tIns="0" rIns="0" bIns="0" rtlCol="0" anchor="t">
            <a:spAutoFit/>
          </a:bodyPr>
          <a:lstStyle/>
          <a:p>
            <a:pPr algn="ctr">
              <a:lnSpc>
                <a:spcPts val="13019"/>
              </a:lnSpc>
            </a:pPr>
            <a:r>
              <a:rPr lang="en-US" sz="10251">
                <a:solidFill>
                  <a:srgbClr val="273384"/>
                </a:solidFill>
                <a:latin typeface="Eczar Bold"/>
                <a:ea typeface="Eczar Bold"/>
              </a:rPr>
              <a:t>﻿THANK YOU</a:t>
            </a:r>
          </a:p>
        </p:txBody>
      </p:sp>
    </p:spTree>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5400000">
            <a:off x="-4153191" y="-6330946"/>
            <a:ext cx="9454551" cy="11886288"/>
          </a:xfrm>
          <a:custGeom>
            <a:avLst/>
            <a:gdLst/>
            <a:ahLst/>
            <a:cxnLst/>
            <a:rect l="l" t="t" r="r" b="b"/>
            <a:pathLst>
              <a:path w="9454551" h="11886288">
                <a:moveTo>
                  <a:pt x="0" y="0"/>
                </a:moveTo>
                <a:lnTo>
                  <a:pt x="9454552" y="0"/>
                </a:lnTo>
                <a:lnTo>
                  <a:pt x="9454552" y="11886288"/>
                </a:lnTo>
                <a:lnTo>
                  <a:pt x="0" y="11886288"/>
                </a:lnTo>
                <a:lnTo>
                  <a:pt x="0" y="0"/>
                </a:lnTo>
                <a:close/>
              </a:path>
            </a:pathLst>
          </a:custGeom>
          <a:blipFill>
            <a:blip r:embed="rId2"/>
            <a:stretch>
              <a:fillRect/>
            </a:stretch>
          </a:blipFill>
        </p:spPr>
      </p:sp>
      <p:sp>
        <p:nvSpPr>
          <p:cNvPr id="3" name="Freeform 3"/>
          <p:cNvSpPr/>
          <p:nvPr/>
        </p:nvSpPr>
        <p:spPr>
          <a:xfrm rot="8100000">
            <a:off x="14893003" y="-2045774"/>
            <a:ext cx="5469632" cy="4475153"/>
          </a:xfrm>
          <a:custGeom>
            <a:avLst/>
            <a:gdLst/>
            <a:ahLst/>
            <a:cxnLst/>
            <a:rect l="l" t="t" r="r" b="b"/>
            <a:pathLst>
              <a:path w="5469632" h="4475153">
                <a:moveTo>
                  <a:pt x="0" y="0"/>
                </a:moveTo>
                <a:lnTo>
                  <a:pt x="5469632" y="0"/>
                </a:lnTo>
                <a:lnTo>
                  <a:pt x="5469632" y="4475154"/>
                </a:lnTo>
                <a:lnTo>
                  <a:pt x="0" y="4475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1794124" y="5768464"/>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5"/>
            <a:stretch>
              <a:fillRect/>
            </a:stretch>
          </a:blipFill>
        </p:spPr>
      </p:sp>
      <p:sp>
        <p:nvSpPr>
          <p:cNvPr id="5" name="Freeform 5"/>
          <p:cNvSpPr/>
          <p:nvPr/>
        </p:nvSpPr>
        <p:spPr>
          <a:xfrm>
            <a:off x="-4522296" y="3068738"/>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6"/>
            <a:stretch>
              <a:fillRect/>
            </a:stretch>
          </a:blipFill>
        </p:spPr>
      </p:sp>
      <p:sp>
        <p:nvSpPr>
          <p:cNvPr id="6" name="Freeform 6"/>
          <p:cNvSpPr/>
          <p:nvPr/>
        </p:nvSpPr>
        <p:spPr>
          <a:xfrm rot="-1203235">
            <a:off x="-120041" y="-1521721"/>
            <a:ext cx="9145556" cy="4738275"/>
          </a:xfrm>
          <a:custGeom>
            <a:avLst/>
            <a:gdLst/>
            <a:ahLst/>
            <a:cxnLst/>
            <a:rect l="l" t="t" r="r" b="b"/>
            <a:pathLst>
              <a:path w="9145556" h="4738275">
                <a:moveTo>
                  <a:pt x="0" y="0"/>
                </a:moveTo>
                <a:lnTo>
                  <a:pt x="9145556" y="0"/>
                </a:lnTo>
                <a:lnTo>
                  <a:pt x="9145556" y="4738274"/>
                </a:lnTo>
                <a:lnTo>
                  <a:pt x="0" y="4738274"/>
                </a:lnTo>
                <a:lnTo>
                  <a:pt x="0" y="0"/>
                </a:lnTo>
                <a:close/>
              </a:path>
            </a:pathLst>
          </a:custGeom>
          <a:blipFill>
            <a:blip r:embed="rId6"/>
            <a:stretch>
              <a:fillRect t="-114609"/>
            </a:stretch>
          </a:blipFill>
        </p:spPr>
      </p:sp>
      <p:sp>
        <p:nvSpPr>
          <p:cNvPr id="7" name="Freeform 7"/>
          <p:cNvSpPr/>
          <p:nvPr/>
        </p:nvSpPr>
        <p:spPr>
          <a:xfrm>
            <a:off x="9008922" y="2957949"/>
            <a:ext cx="1689326" cy="1682991"/>
          </a:xfrm>
          <a:custGeom>
            <a:avLst/>
            <a:gdLst/>
            <a:ahLst/>
            <a:cxnLst/>
            <a:rect l="l" t="t" r="r" b="b"/>
            <a:pathLst>
              <a:path w="1689326" h="1682991">
                <a:moveTo>
                  <a:pt x="0" y="0"/>
                </a:moveTo>
                <a:lnTo>
                  <a:pt x="1689325" y="0"/>
                </a:lnTo>
                <a:lnTo>
                  <a:pt x="1689325" y="1682990"/>
                </a:lnTo>
                <a:lnTo>
                  <a:pt x="0" y="16829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2107676" y="4126412"/>
            <a:ext cx="1543050" cy="1543050"/>
          </a:xfrm>
          <a:custGeom>
            <a:avLst/>
            <a:gdLst/>
            <a:ahLst/>
            <a:cxnLst/>
            <a:rect l="l" t="t" r="r" b="b"/>
            <a:pathLst>
              <a:path w="1543050" h="1543050">
                <a:moveTo>
                  <a:pt x="0" y="0"/>
                </a:moveTo>
                <a:lnTo>
                  <a:pt x="1543050" y="0"/>
                </a:lnTo>
                <a:lnTo>
                  <a:pt x="1543050" y="1543050"/>
                </a:lnTo>
                <a:lnTo>
                  <a:pt x="0" y="154305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a:off x="2107676" y="5993816"/>
            <a:ext cx="1543050" cy="1543050"/>
          </a:xfrm>
          <a:custGeom>
            <a:avLst/>
            <a:gdLst/>
            <a:ahLst/>
            <a:cxnLst/>
            <a:rect l="l" t="t" r="r" b="b"/>
            <a:pathLst>
              <a:path w="1543050" h="1543050">
                <a:moveTo>
                  <a:pt x="0" y="0"/>
                </a:moveTo>
                <a:lnTo>
                  <a:pt x="1543050" y="0"/>
                </a:lnTo>
                <a:lnTo>
                  <a:pt x="1543050" y="1543050"/>
                </a:lnTo>
                <a:lnTo>
                  <a:pt x="0" y="154305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Freeform 10"/>
          <p:cNvSpPr/>
          <p:nvPr/>
        </p:nvSpPr>
        <p:spPr>
          <a:xfrm>
            <a:off x="2033829" y="2191225"/>
            <a:ext cx="1616897" cy="1610833"/>
          </a:xfrm>
          <a:custGeom>
            <a:avLst/>
            <a:gdLst/>
            <a:ahLst/>
            <a:cxnLst/>
            <a:rect l="l" t="t" r="r" b="b"/>
            <a:pathLst>
              <a:path w="1616897" h="1610833">
                <a:moveTo>
                  <a:pt x="0" y="0"/>
                </a:moveTo>
                <a:lnTo>
                  <a:pt x="1616897" y="0"/>
                </a:lnTo>
                <a:lnTo>
                  <a:pt x="1616897" y="1610833"/>
                </a:lnTo>
                <a:lnTo>
                  <a:pt x="0" y="161083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1" name="Freeform 11"/>
          <p:cNvSpPr/>
          <p:nvPr/>
        </p:nvSpPr>
        <p:spPr>
          <a:xfrm>
            <a:off x="9155197" y="5327333"/>
            <a:ext cx="1543050" cy="1543050"/>
          </a:xfrm>
          <a:custGeom>
            <a:avLst/>
            <a:gdLst/>
            <a:ahLst/>
            <a:cxnLst/>
            <a:rect l="l" t="t" r="r" b="b"/>
            <a:pathLst>
              <a:path w="1543050" h="1543050">
                <a:moveTo>
                  <a:pt x="0" y="0"/>
                </a:moveTo>
                <a:lnTo>
                  <a:pt x="1543050" y="0"/>
                </a:lnTo>
                <a:lnTo>
                  <a:pt x="1543050" y="1543050"/>
                </a:lnTo>
                <a:lnTo>
                  <a:pt x="0" y="154305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Freeform 12"/>
          <p:cNvSpPr/>
          <p:nvPr/>
        </p:nvSpPr>
        <p:spPr>
          <a:xfrm>
            <a:off x="9155197" y="7251383"/>
            <a:ext cx="1648326" cy="1648326"/>
          </a:xfrm>
          <a:custGeom>
            <a:avLst/>
            <a:gdLst/>
            <a:ahLst/>
            <a:cxnLst/>
            <a:rect l="l" t="t" r="r" b="b"/>
            <a:pathLst>
              <a:path w="1648326" h="1648326">
                <a:moveTo>
                  <a:pt x="0" y="0"/>
                </a:moveTo>
                <a:lnTo>
                  <a:pt x="1648327" y="0"/>
                </a:lnTo>
                <a:lnTo>
                  <a:pt x="1648327" y="1648326"/>
                </a:lnTo>
                <a:lnTo>
                  <a:pt x="0" y="16483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 name="Freeform 13"/>
          <p:cNvSpPr/>
          <p:nvPr/>
        </p:nvSpPr>
        <p:spPr>
          <a:xfrm>
            <a:off x="2033829" y="7860716"/>
            <a:ext cx="1657877" cy="1657877"/>
          </a:xfrm>
          <a:custGeom>
            <a:avLst/>
            <a:gdLst/>
            <a:ahLst/>
            <a:cxnLst/>
            <a:rect l="l" t="t" r="r" b="b"/>
            <a:pathLst>
              <a:path w="1657877" h="1657877">
                <a:moveTo>
                  <a:pt x="0" y="0"/>
                </a:moveTo>
                <a:lnTo>
                  <a:pt x="1657877" y="0"/>
                </a:lnTo>
                <a:lnTo>
                  <a:pt x="1657877" y="1657877"/>
                </a:lnTo>
                <a:lnTo>
                  <a:pt x="0" y="165787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4" name="TextBox 14"/>
          <p:cNvSpPr txBox="1"/>
          <p:nvPr/>
        </p:nvSpPr>
        <p:spPr>
          <a:xfrm>
            <a:off x="7514271" y="432529"/>
            <a:ext cx="8542907" cy="1758696"/>
          </a:xfrm>
          <a:prstGeom prst="rect">
            <a:avLst/>
          </a:prstGeom>
        </p:spPr>
        <p:txBody>
          <a:bodyPr lIns="0" tIns="0" rIns="0" bIns="0" rtlCol="0" anchor="t">
            <a:spAutoFit/>
          </a:bodyPr>
          <a:lstStyle/>
          <a:p>
            <a:pPr>
              <a:lnSpc>
                <a:spcPts val="14097"/>
              </a:lnSpc>
            </a:pPr>
            <a:r>
              <a:rPr lang="en-US" sz="11100">
                <a:solidFill>
                  <a:srgbClr val="273384"/>
                </a:solidFill>
                <a:latin typeface="Eczar Bold"/>
              </a:rPr>
              <a:t>GROUP 3</a:t>
            </a:r>
          </a:p>
        </p:txBody>
      </p:sp>
      <p:sp>
        <p:nvSpPr>
          <p:cNvPr id="15" name="TextBox 15"/>
          <p:cNvSpPr txBox="1"/>
          <p:nvPr/>
        </p:nvSpPr>
        <p:spPr>
          <a:xfrm>
            <a:off x="8444997" y="1695925"/>
            <a:ext cx="6446980" cy="876300"/>
          </a:xfrm>
          <a:prstGeom prst="rect">
            <a:avLst/>
          </a:prstGeom>
        </p:spPr>
        <p:txBody>
          <a:bodyPr lIns="0" tIns="0" rIns="0" bIns="0" rtlCol="0" anchor="t">
            <a:spAutoFit/>
          </a:bodyPr>
          <a:lstStyle/>
          <a:p>
            <a:pPr>
              <a:lnSpc>
                <a:spcPts val="7050"/>
              </a:lnSpc>
            </a:pPr>
            <a:r>
              <a:rPr lang="en-US" sz="5000">
                <a:solidFill>
                  <a:srgbClr val="000000"/>
                </a:solidFill>
                <a:latin typeface="Raleway"/>
              </a:rPr>
              <a:t>Team Members</a:t>
            </a:r>
          </a:p>
        </p:txBody>
      </p:sp>
      <p:sp>
        <p:nvSpPr>
          <p:cNvPr id="16" name="TextBox 16"/>
          <p:cNvSpPr txBox="1"/>
          <p:nvPr/>
        </p:nvSpPr>
        <p:spPr>
          <a:xfrm>
            <a:off x="3887810" y="2562526"/>
            <a:ext cx="2885182" cy="788035"/>
          </a:xfrm>
          <a:prstGeom prst="rect">
            <a:avLst/>
          </a:prstGeom>
        </p:spPr>
        <p:txBody>
          <a:bodyPr lIns="0" tIns="0" rIns="0" bIns="0" rtlCol="0" anchor="t">
            <a:spAutoFit/>
          </a:bodyPr>
          <a:lstStyle/>
          <a:p>
            <a:pPr algn="ctr">
              <a:lnSpc>
                <a:spcPts val="6799"/>
              </a:lnSpc>
              <a:spcBef>
                <a:spcPct val="0"/>
              </a:spcBef>
            </a:pPr>
            <a:r>
              <a:rPr lang="en-US" sz="3399">
                <a:solidFill>
                  <a:srgbClr val="000000"/>
                </a:solidFill>
                <a:latin typeface="Raleway Bold"/>
              </a:rPr>
              <a:t>Miss. Yamini L</a:t>
            </a:r>
          </a:p>
        </p:txBody>
      </p:sp>
      <p:sp>
        <p:nvSpPr>
          <p:cNvPr id="17" name="TextBox 17"/>
          <p:cNvSpPr txBox="1"/>
          <p:nvPr/>
        </p:nvSpPr>
        <p:spPr>
          <a:xfrm>
            <a:off x="10961561" y="3338377"/>
            <a:ext cx="6300490" cy="788035"/>
          </a:xfrm>
          <a:prstGeom prst="rect">
            <a:avLst/>
          </a:prstGeom>
        </p:spPr>
        <p:txBody>
          <a:bodyPr lIns="0" tIns="0" rIns="0" bIns="0" rtlCol="0" anchor="t">
            <a:spAutoFit/>
          </a:bodyPr>
          <a:lstStyle/>
          <a:p>
            <a:pPr algn="ctr">
              <a:lnSpc>
                <a:spcPts val="6799"/>
              </a:lnSpc>
              <a:spcBef>
                <a:spcPct val="0"/>
              </a:spcBef>
            </a:pPr>
            <a:r>
              <a:rPr lang="en-US" sz="3399">
                <a:solidFill>
                  <a:srgbClr val="000000"/>
                </a:solidFill>
                <a:latin typeface="Raleway Bold"/>
              </a:rPr>
              <a:t>Miss. Pratiksha Suresh Jaulkar </a:t>
            </a:r>
          </a:p>
        </p:txBody>
      </p:sp>
      <p:sp>
        <p:nvSpPr>
          <p:cNvPr id="18" name="TextBox 18"/>
          <p:cNvSpPr txBox="1"/>
          <p:nvPr/>
        </p:nvSpPr>
        <p:spPr>
          <a:xfrm>
            <a:off x="3798288" y="4479014"/>
            <a:ext cx="5437882" cy="788035"/>
          </a:xfrm>
          <a:prstGeom prst="rect">
            <a:avLst/>
          </a:prstGeom>
        </p:spPr>
        <p:txBody>
          <a:bodyPr lIns="0" tIns="0" rIns="0" bIns="0" rtlCol="0" anchor="t">
            <a:spAutoFit/>
          </a:bodyPr>
          <a:lstStyle/>
          <a:p>
            <a:pPr algn="ctr">
              <a:lnSpc>
                <a:spcPts val="6799"/>
              </a:lnSpc>
              <a:spcBef>
                <a:spcPct val="0"/>
              </a:spcBef>
            </a:pPr>
            <a:r>
              <a:rPr lang="en-US" sz="3399">
                <a:solidFill>
                  <a:srgbClr val="000000"/>
                </a:solidFill>
                <a:latin typeface="Raleway Bold"/>
              </a:rPr>
              <a:t>Mr. Himanshu Sanjay Patil </a:t>
            </a:r>
          </a:p>
        </p:txBody>
      </p:sp>
      <p:sp>
        <p:nvSpPr>
          <p:cNvPr id="19" name="TextBox 19"/>
          <p:cNvSpPr txBox="1"/>
          <p:nvPr/>
        </p:nvSpPr>
        <p:spPr>
          <a:xfrm>
            <a:off x="10961561" y="5492239"/>
            <a:ext cx="5079355" cy="788035"/>
          </a:xfrm>
          <a:prstGeom prst="rect">
            <a:avLst/>
          </a:prstGeom>
        </p:spPr>
        <p:txBody>
          <a:bodyPr lIns="0" tIns="0" rIns="0" bIns="0" rtlCol="0" anchor="t">
            <a:spAutoFit/>
          </a:bodyPr>
          <a:lstStyle/>
          <a:p>
            <a:pPr algn="ctr">
              <a:lnSpc>
                <a:spcPts val="6799"/>
              </a:lnSpc>
              <a:spcBef>
                <a:spcPct val="0"/>
              </a:spcBef>
            </a:pPr>
            <a:r>
              <a:rPr lang="en-US" sz="3399">
                <a:solidFill>
                  <a:srgbClr val="000000"/>
                </a:solidFill>
                <a:latin typeface="Raleway Bold"/>
              </a:rPr>
              <a:t>Mr. Mohammed Hameen</a:t>
            </a:r>
          </a:p>
        </p:txBody>
      </p:sp>
      <p:sp>
        <p:nvSpPr>
          <p:cNvPr id="20" name="TextBox 20"/>
          <p:cNvSpPr txBox="1"/>
          <p:nvPr/>
        </p:nvSpPr>
        <p:spPr>
          <a:xfrm>
            <a:off x="10961561" y="7543416"/>
            <a:ext cx="5301868" cy="788035"/>
          </a:xfrm>
          <a:prstGeom prst="rect">
            <a:avLst/>
          </a:prstGeom>
        </p:spPr>
        <p:txBody>
          <a:bodyPr lIns="0" tIns="0" rIns="0" bIns="0" rtlCol="0" anchor="t">
            <a:spAutoFit/>
          </a:bodyPr>
          <a:lstStyle/>
          <a:p>
            <a:pPr algn="ctr">
              <a:lnSpc>
                <a:spcPts val="6799"/>
              </a:lnSpc>
              <a:spcBef>
                <a:spcPct val="0"/>
              </a:spcBef>
            </a:pPr>
            <a:r>
              <a:rPr lang="en-US" sz="3399">
                <a:solidFill>
                  <a:srgbClr val="000000"/>
                </a:solidFill>
                <a:latin typeface="Raleway Bold"/>
              </a:rPr>
              <a:t>Mr. Rupesh Vilas Ravate</a:t>
            </a:r>
          </a:p>
        </p:txBody>
      </p:sp>
      <p:sp>
        <p:nvSpPr>
          <p:cNvPr id="21" name="TextBox 21"/>
          <p:cNvSpPr txBox="1"/>
          <p:nvPr/>
        </p:nvSpPr>
        <p:spPr>
          <a:xfrm>
            <a:off x="3798288" y="6395503"/>
            <a:ext cx="4073426" cy="788035"/>
          </a:xfrm>
          <a:prstGeom prst="rect">
            <a:avLst/>
          </a:prstGeom>
        </p:spPr>
        <p:txBody>
          <a:bodyPr lIns="0" tIns="0" rIns="0" bIns="0" rtlCol="0" anchor="t">
            <a:spAutoFit/>
          </a:bodyPr>
          <a:lstStyle/>
          <a:p>
            <a:pPr algn="ctr">
              <a:lnSpc>
                <a:spcPts val="6799"/>
              </a:lnSpc>
              <a:spcBef>
                <a:spcPct val="0"/>
              </a:spcBef>
            </a:pPr>
            <a:r>
              <a:rPr lang="en-US" sz="3399">
                <a:solidFill>
                  <a:srgbClr val="000000"/>
                </a:solidFill>
                <a:latin typeface="Raleway Bold"/>
              </a:rPr>
              <a:t>Mr. Pallapu Saikiran</a:t>
            </a:r>
          </a:p>
        </p:txBody>
      </p:sp>
      <p:sp>
        <p:nvSpPr>
          <p:cNvPr id="22" name="TextBox 22"/>
          <p:cNvSpPr txBox="1"/>
          <p:nvPr/>
        </p:nvSpPr>
        <p:spPr>
          <a:xfrm>
            <a:off x="3798288" y="8307488"/>
            <a:ext cx="2835394" cy="788035"/>
          </a:xfrm>
          <a:prstGeom prst="rect">
            <a:avLst/>
          </a:prstGeom>
        </p:spPr>
        <p:txBody>
          <a:bodyPr lIns="0" tIns="0" rIns="0" bIns="0" rtlCol="0" anchor="t">
            <a:spAutoFit/>
          </a:bodyPr>
          <a:lstStyle/>
          <a:p>
            <a:pPr algn="ctr">
              <a:lnSpc>
                <a:spcPts val="6799"/>
              </a:lnSpc>
              <a:spcBef>
                <a:spcPct val="0"/>
              </a:spcBef>
            </a:pPr>
            <a:r>
              <a:rPr lang="en-US" sz="3399">
                <a:solidFill>
                  <a:srgbClr val="000000"/>
                </a:solidFill>
                <a:latin typeface="Raleway Bold"/>
              </a:rPr>
              <a:t>Mr. Dip Khara</a:t>
            </a:r>
          </a:p>
        </p:txBody>
      </p:sp>
      <p:sp>
        <p:nvSpPr>
          <p:cNvPr id="23" name="Freeform 23"/>
          <p:cNvSpPr/>
          <p:nvPr/>
        </p:nvSpPr>
        <p:spPr>
          <a:xfrm rot="-4866382">
            <a:off x="11840084" y="6446845"/>
            <a:ext cx="6941666" cy="7718322"/>
          </a:xfrm>
          <a:custGeom>
            <a:avLst/>
            <a:gdLst/>
            <a:ahLst/>
            <a:cxnLst/>
            <a:rect l="l" t="t" r="r" b="b"/>
            <a:pathLst>
              <a:path w="6941666" h="7718322">
                <a:moveTo>
                  <a:pt x="0" y="0"/>
                </a:moveTo>
                <a:lnTo>
                  <a:pt x="6941666" y="0"/>
                </a:lnTo>
                <a:lnTo>
                  <a:pt x="6941666" y="7718323"/>
                </a:lnTo>
                <a:lnTo>
                  <a:pt x="0" y="7718323"/>
                </a:lnTo>
                <a:lnTo>
                  <a:pt x="0" y="0"/>
                </a:lnTo>
                <a:close/>
              </a:path>
            </a:pathLst>
          </a:custGeom>
          <a:blipFill>
            <a:blip r:embed="rId6"/>
            <a:stretch>
              <a:fillRect/>
            </a:stretch>
          </a:blipFill>
        </p:spPr>
      </p:sp>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grpSp>
        <p:nvGrpSpPr>
          <p:cNvPr id="2" name="Group 2"/>
          <p:cNvGrpSpPr/>
          <p:nvPr/>
        </p:nvGrpSpPr>
        <p:grpSpPr>
          <a:xfrm>
            <a:off x="8920785" y="2690897"/>
            <a:ext cx="771999" cy="771999"/>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grpSp>
        <p:nvGrpSpPr>
          <p:cNvPr id="4" name="Group 4"/>
          <p:cNvGrpSpPr/>
          <p:nvPr/>
        </p:nvGrpSpPr>
        <p:grpSpPr>
          <a:xfrm>
            <a:off x="8920785" y="3970738"/>
            <a:ext cx="771999" cy="771999"/>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grpSp>
        <p:nvGrpSpPr>
          <p:cNvPr id="6" name="Group 6"/>
          <p:cNvGrpSpPr/>
          <p:nvPr/>
        </p:nvGrpSpPr>
        <p:grpSpPr>
          <a:xfrm>
            <a:off x="8920785" y="6530419"/>
            <a:ext cx="771999" cy="771999"/>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grpSp>
        <p:nvGrpSpPr>
          <p:cNvPr id="8" name="Group 8"/>
          <p:cNvGrpSpPr/>
          <p:nvPr/>
        </p:nvGrpSpPr>
        <p:grpSpPr>
          <a:xfrm>
            <a:off x="8920785" y="5250578"/>
            <a:ext cx="771999" cy="771999"/>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grpSp>
        <p:nvGrpSpPr>
          <p:cNvPr id="10" name="Group 10"/>
          <p:cNvGrpSpPr/>
          <p:nvPr/>
        </p:nvGrpSpPr>
        <p:grpSpPr>
          <a:xfrm>
            <a:off x="8920785" y="7810260"/>
            <a:ext cx="771999" cy="771999"/>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sp>
        <p:nvSpPr>
          <p:cNvPr id="12" name="Freeform 12"/>
          <p:cNvSpPr/>
          <p:nvPr/>
        </p:nvSpPr>
        <p:spPr>
          <a:xfrm>
            <a:off x="-2221648" y="5143500"/>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13" name="Freeform 13"/>
          <p:cNvSpPr/>
          <p:nvPr/>
        </p:nvSpPr>
        <p:spPr>
          <a:xfrm>
            <a:off x="-1346159" y="3695460"/>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3"/>
            <a:stretch>
              <a:fillRect/>
            </a:stretch>
          </a:blipFill>
        </p:spPr>
      </p:sp>
      <p:sp>
        <p:nvSpPr>
          <p:cNvPr id="14" name="Freeform 14"/>
          <p:cNvSpPr/>
          <p:nvPr/>
        </p:nvSpPr>
        <p:spPr>
          <a:xfrm rot="1432000">
            <a:off x="4416227" y="-2152011"/>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TextBox 15"/>
          <p:cNvSpPr txBox="1"/>
          <p:nvPr/>
        </p:nvSpPr>
        <p:spPr>
          <a:xfrm>
            <a:off x="10336602" y="2508064"/>
            <a:ext cx="7322748" cy="788035"/>
          </a:xfrm>
          <a:prstGeom prst="rect">
            <a:avLst/>
          </a:prstGeom>
        </p:spPr>
        <p:txBody>
          <a:bodyPr lIns="0" tIns="0" rIns="0" bIns="0" rtlCol="0" anchor="t">
            <a:spAutoFit/>
          </a:bodyPr>
          <a:lstStyle/>
          <a:p>
            <a:pPr algn="l">
              <a:lnSpc>
                <a:spcPts val="6799"/>
              </a:lnSpc>
            </a:pPr>
            <a:r>
              <a:rPr lang="en-US" sz="3399">
                <a:solidFill>
                  <a:srgbClr val="000000"/>
                </a:solidFill>
                <a:latin typeface="Raleway"/>
              </a:rPr>
              <a:t>Project Topic</a:t>
            </a:r>
          </a:p>
        </p:txBody>
      </p:sp>
      <p:sp>
        <p:nvSpPr>
          <p:cNvPr id="16" name="TextBox 16"/>
          <p:cNvSpPr txBox="1"/>
          <p:nvPr/>
        </p:nvSpPr>
        <p:spPr>
          <a:xfrm>
            <a:off x="9034179" y="2661416"/>
            <a:ext cx="545211" cy="688086"/>
          </a:xfrm>
          <a:prstGeom prst="rect">
            <a:avLst/>
          </a:prstGeom>
        </p:spPr>
        <p:txBody>
          <a:bodyPr lIns="0" tIns="0" rIns="0" bIns="0" rtlCol="0" anchor="t">
            <a:spAutoFit/>
          </a:bodyPr>
          <a:lstStyle/>
          <a:p>
            <a:pPr algn="ctr">
              <a:lnSpc>
                <a:spcPts val="5652"/>
              </a:lnSpc>
            </a:pPr>
            <a:r>
              <a:rPr lang="en-US" sz="3600">
                <a:solidFill>
                  <a:srgbClr val="273384"/>
                </a:solidFill>
                <a:latin typeface="Raleway Bold"/>
              </a:rPr>
              <a:t>1</a:t>
            </a:r>
          </a:p>
        </p:txBody>
      </p:sp>
      <p:sp>
        <p:nvSpPr>
          <p:cNvPr id="17" name="TextBox 17"/>
          <p:cNvSpPr txBox="1"/>
          <p:nvPr/>
        </p:nvSpPr>
        <p:spPr>
          <a:xfrm>
            <a:off x="9034179" y="3941257"/>
            <a:ext cx="545211" cy="688086"/>
          </a:xfrm>
          <a:prstGeom prst="rect">
            <a:avLst/>
          </a:prstGeom>
        </p:spPr>
        <p:txBody>
          <a:bodyPr lIns="0" tIns="0" rIns="0" bIns="0" rtlCol="0" anchor="t">
            <a:spAutoFit/>
          </a:bodyPr>
          <a:lstStyle/>
          <a:p>
            <a:pPr marL="0" lvl="1" indent="0" algn="ctr">
              <a:lnSpc>
                <a:spcPts val="5652"/>
              </a:lnSpc>
              <a:spcBef>
                <a:spcPct val="0"/>
              </a:spcBef>
            </a:pPr>
            <a:r>
              <a:rPr lang="en-US" sz="3600" u="none">
                <a:solidFill>
                  <a:srgbClr val="273384"/>
                </a:solidFill>
                <a:latin typeface="Raleway Bold"/>
              </a:rPr>
              <a:t>2</a:t>
            </a:r>
          </a:p>
        </p:txBody>
      </p:sp>
      <p:sp>
        <p:nvSpPr>
          <p:cNvPr id="18" name="TextBox 18"/>
          <p:cNvSpPr txBox="1"/>
          <p:nvPr/>
        </p:nvSpPr>
        <p:spPr>
          <a:xfrm>
            <a:off x="9034179" y="6460727"/>
            <a:ext cx="545211" cy="688086"/>
          </a:xfrm>
          <a:prstGeom prst="rect">
            <a:avLst/>
          </a:prstGeom>
        </p:spPr>
        <p:txBody>
          <a:bodyPr lIns="0" tIns="0" rIns="0" bIns="0" rtlCol="0" anchor="t">
            <a:spAutoFit/>
          </a:bodyPr>
          <a:lstStyle/>
          <a:p>
            <a:pPr marL="0" lvl="1" indent="0" algn="ctr">
              <a:lnSpc>
                <a:spcPts val="5652"/>
              </a:lnSpc>
              <a:spcBef>
                <a:spcPct val="0"/>
              </a:spcBef>
            </a:pPr>
            <a:r>
              <a:rPr lang="en-US" sz="3600" u="none">
                <a:solidFill>
                  <a:srgbClr val="273384"/>
                </a:solidFill>
                <a:latin typeface="Raleway Bold"/>
              </a:rPr>
              <a:t>4</a:t>
            </a:r>
          </a:p>
        </p:txBody>
      </p:sp>
      <p:sp>
        <p:nvSpPr>
          <p:cNvPr id="19" name="TextBox 19"/>
          <p:cNvSpPr txBox="1"/>
          <p:nvPr/>
        </p:nvSpPr>
        <p:spPr>
          <a:xfrm>
            <a:off x="9034179" y="5186501"/>
            <a:ext cx="545211" cy="688086"/>
          </a:xfrm>
          <a:prstGeom prst="rect">
            <a:avLst/>
          </a:prstGeom>
        </p:spPr>
        <p:txBody>
          <a:bodyPr lIns="0" tIns="0" rIns="0" bIns="0" rtlCol="0" anchor="t">
            <a:spAutoFit/>
          </a:bodyPr>
          <a:lstStyle/>
          <a:p>
            <a:pPr marL="0" lvl="1" indent="0" algn="ctr">
              <a:lnSpc>
                <a:spcPts val="5652"/>
              </a:lnSpc>
              <a:spcBef>
                <a:spcPct val="0"/>
              </a:spcBef>
            </a:pPr>
            <a:r>
              <a:rPr lang="en-US" sz="3600" u="none">
                <a:solidFill>
                  <a:srgbClr val="273384"/>
                </a:solidFill>
                <a:latin typeface="Raleway Bold"/>
              </a:rPr>
              <a:t>3</a:t>
            </a:r>
          </a:p>
        </p:txBody>
      </p:sp>
      <p:sp>
        <p:nvSpPr>
          <p:cNvPr id="20" name="TextBox 20"/>
          <p:cNvSpPr txBox="1"/>
          <p:nvPr/>
        </p:nvSpPr>
        <p:spPr>
          <a:xfrm>
            <a:off x="9034179" y="7740568"/>
            <a:ext cx="545211" cy="688086"/>
          </a:xfrm>
          <a:prstGeom prst="rect">
            <a:avLst/>
          </a:prstGeom>
        </p:spPr>
        <p:txBody>
          <a:bodyPr lIns="0" tIns="0" rIns="0" bIns="0" rtlCol="0" anchor="t">
            <a:spAutoFit/>
          </a:bodyPr>
          <a:lstStyle/>
          <a:p>
            <a:pPr marL="0" lvl="1" indent="0" algn="ctr">
              <a:lnSpc>
                <a:spcPts val="5652"/>
              </a:lnSpc>
              <a:spcBef>
                <a:spcPct val="0"/>
              </a:spcBef>
            </a:pPr>
            <a:r>
              <a:rPr lang="en-US" sz="3600" u="none">
                <a:solidFill>
                  <a:srgbClr val="273384"/>
                </a:solidFill>
                <a:latin typeface="Raleway Bold"/>
              </a:rPr>
              <a:t>5</a:t>
            </a:r>
          </a:p>
        </p:txBody>
      </p:sp>
      <p:sp>
        <p:nvSpPr>
          <p:cNvPr id="21" name="TextBox 21"/>
          <p:cNvSpPr txBox="1"/>
          <p:nvPr/>
        </p:nvSpPr>
        <p:spPr>
          <a:xfrm>
            <a:off x="1730661" y="2543368"/>
            <a:ext cx="6456699" cy="2667000"/>
          </a:xfrm>
          <a:prstGeom prst="rect">
            <a:avLst/>
          </a:prstGeom>
        </p:spPr>
        <p:txBody>
          <a:bodyPr lIns="0" tIns="0" rIns="0" bIns="0" rtlCol="0" anchor="t">
            <a:spAutoFit/>
          </a:bodyPr>
          <a:lstStyle/>
          <a:p>
            <a:pPr marL="0" lvl="0" indent="0" algn="l">
              <a:lnSpc>
                <a:spcPts val="10559"/>
              </a:lnSpc>
              <a:spcBef>
                <a:spcPct val="0"/>
              </a:spcBef>
            </a:pPr>
            <a:r>
              <a:rPr lang="en-US" sz="8799">
                <a:solidFill>
                  <a:srgbClr val="273384"/>
                </a:solidFill>
                <a:latin typeface="Eczar Bold"/>
                <a:ea typeface="Eczar Bold"/>
              </a:rPr>
              <a:t>﻿Table Of Contents</a:t>
            </a:r>
          </a:p>
        </p:txBody>
      </p:sp>
      <p:sp>
        <p:nvSpPr>
          <p:cNvPr id="22" name="Freeform 22"/>
          <p:cNvSpPr/>
          <p:nvPr/>
        </p:nvSpPr>
        <p:spPr>
          <a:xfrm rot="-1149178">
            <a:off x="15144750" y="8594576"/>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23"/>
          <p:cNvSpPr/>
          <p:nvPr/>
        </p:nvSpPr>
        <p:spPr>
          <a:xfrm>
            <a:off x="-470670" y="-5686232"/>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3"/>
            <a:stretch>
              <a:fillRect/>
            </a:stretch>
          </a:blipFill>
        </p:spPr>
      </p:sp>
      <p:sp>
        <p:nvSpPr>
          <p:cNvPr id="24" name="Freeform 24"/>
          <p:cNvSpPr/>
          <p:nvPr/>
        </p:nvSpPr>
        <p:spPr>
          <a:xfrm>
            <a:off x="16014226" y="3644150"/>
            <a:ext cx="5371687" cy="5972688"/>
          </a:xfrm>
          <a:custGeom>
            <a:avLst/>
            <a:gdLst/>
            <a:ahLst/>
            <a:cxnLst/>
            <a:rect l="l" t="t" r="r" b="b"/>
            <a:pathLst>
              <a:path w="5371687" h="5972688">
                <a:moveTo>
                  <a:pt x="0" y="0"/>
                </a:moveTo>
                <a:lnTo>
                  <a:pt x="5371687" y="0"/>
                </a:lnTo>
                <a:lnTo>
                  <a:pt x="5371687" y="5972688"/>
                </a:lnTo>
                <a:lnTo>
                  <a:pt x="0" y="5972688"/>
                </a:lnTo>
                <a:lnTo>
                  <a:pt x="0" y="0"/>
                </a:lnTo>
                <a:close/>
              </a:path>
            </a:pathLst>
          </a:custGeom>
          <a:blipFill>
            <a:blip r:embed="rId3"/>
            <a:stretch>
              <a:fillRect/>
            </a:stretch>
          </a:blipFill>
        </p:spPr>
      </p:sp>
      <p:sp>
        <p:nvSpPr>
          <p:cNvPr id="25" name="TextBox 25"/>
          <p:cNvSpPr txBox="1"/>
          <p:nvPr/>
        </p:nvSpPr>
        <p:spPr>
          <a:xfrm>
            <a:off x="10336602" y="3841308"/>
            <a:ext cx="7322748" cy="788035"/>
          </a:xfrm>
          <a:prstGeom prst="rect">
            <a:avLst/>
          </a:prstGeom>
        </p:spPr>
        <p:txBody>
          <a:bodyPr lIns="0" tIns="0" rIns="0" bIns="0" rtlCol="0" anchor="t">
            <a:spAutoFit/>
          </a:bodyPr>
          <a:lstStyle/>
          <a:p>
            <a:pPr algn="l">
              <a:lnSpc>
                <a:spcPts val="6799"/>
              </a:lnSpc>
            </a:pPr>
            <a:r>
              <a:rPr lang="en-US" sz="3399">
                <a:solidFill>
                  <a:srgbClr val="000000"/>
                </a:solidFill>
                <a:latin typeface="Raleway"/>
              </a:rPr>
              <a:t>KPI Overview</a:t>
            </a:r>
          </a:p>
        </p:txBody>
      </p:sp>
      <p:sp>
        <p:nvSpPr>
          <p:cNvPr id="26" name="TextBox 26"/>
          <p:cNvSpPr txBox="1"/>
          <p:nvPr/>
        </p:nvSpPr>
        <p:spPr>
          <a:xfrm>
            <a:off x="10336602" y="5165026"/>
            <a:ext cx="7322748" cy="788035"/>
          </a:xfrm>
          <a:prstGeom prst="rect">
            <a:avLst/>
          </a:prstGeom>
        </p:spPr>
        <p:txBody>
          <a:bodyPr lIns="0" tIns="0" rIns="0" bIns="0" rtlCol="0" anchor="t">
            <a:spAutoFit/>
          </a:bodyPr>
          <a:lstStyle/>
          <a:p>
            <a:pPr algn="l">
              <a:lnSpc>
                <a:spcPts val="6799"/>
              </a:lnSpc>
            </a:pPr>
            <a:r>
              <a:rPr lang="en-US" sz="3399">
                <a:solidFill>
                  <a:srgbClr val="000000"/>
                </a:solidFill>
                <a:latin typeface="Raleway"/>
              </a:rPr>
              <a:t>Data Model Challenges </a:t>
            </a:r>
          </a:p>
        </p:txBody>
      </p:sp>
      <p:sp>
        <p:nvSpPr>
          <p:cNvPr id="27" name="TextBox 27"/>
          <p:cNvSpPr txBox="1"/>
          <p:nvPr/>
        </p:nvSpPr>
        <p:spPr>
          <a:xfrm>
            <a:off x="10336602" y="6441120"/>
            <a:ext cx="7322748" cy="788035"/>
          </a:xfrm>
          <a:prstGeom prst="rect">
            <a:avLst/>
          </a:prstGeom>
        </p:spPr>
        <p:txBody>
          <a:bodyPr lIns="0" tIns="0" rIns="0" bIns="0" rtlCol="0" anchor="t">
            <a:spAutoFit/>
          </a:bodyPr>
          <a:lstStyle/>
          <a:p>
            <a:pPr algn="l">
              <a:lnSpc>
                <a:spcPts val="6799"/>
              </a:lnSpc>
            </a:pPr>
            <a:r>
              <a:rPr lang="en-US" sz="3399">
                <a:solidFill>
                  <a:srgbClr val="000000"/>
                </a:solidFill>
                <a:latin typeface="Raleway"/>
              </a:rPr>
              <a:t>Final Dashboard</a:t>
            </a:r>
          </a:p>
        </p:txBody>
      </p:sp>
      <p:sp>
        <p:nvSpPr>
          <p:cNvPr id="28" name="TextBox 28"/>
          <p:cNvSpPr txBox="1"/>
          <p:nvPr/>
        </p:nvSpPr>
        <p:spPr>
          <a:xfrm>
            <a:off x="10336602" y="7705406"/>
            <a:ext cx="7322748" cy="788035"/>
          </a:xfrm>
          <a:prstGeom prst="rect">
            <a:avLst/>
          </a:prstGeom>
        </p:spPr>
        <p:txBody>
          <a:bodyPr lIns="0" tIns="0" rIns="0" bIns="0" rtlCol="0" anchor="t">
            <a:spAutoFit/>
          </a:bodyPr>
          <a:lstStyle/>
          <a:p>
            <a:pPr algn="l">
              <a:lnSpc>
                <a:spcPts val="6799"/>
              </a:lnSpc>
            </a:pPr>
            <a:r>
              <a:rPr lang="en-US" sz="3399">
                <a:solidFill>
                  <a:srgbClr val="000000"/>
                </a:solidFill>
                <a:latin typeface="Raleway"/>
              </a:rPr>
              <a:t>Analytical Suggestion</a:t>
            </a:r>
          </a:p>
        </p:txBody>
      </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a:off x="5198919" y="3063602"/>
            <a:ext cx="7890162" cy="122645"/>
          </a:xfrm>
          <a:custGeom>
            <a:avLst/>
            <a:gdLst/>
            <a:ahLst/>
            <a:cxnLst/>
            <a:rect l="l" t="t" r="r" b="b"/>
            <a:pathLst>
              <a:path w="7890162" h="122645">
                <a:moveTo>
                  <a:pt x="0" y="0"/>
                </a:moveTo>
                <a:lnTo>
                  <a:pt x="7890162" y="0"/>
                </a:lnTo>
                <a:lnTo>
                  <a:pt x="7890162" y="122645"/>
                </a:lnTo>
                <a:lnTo>
                  <a:pt x="0" y="1226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92599">
            <a:off x="15869006" y="6270652"/>
            <a:ext cx="3938319" cy="3222261"/>
          </a:xfrm>
          <a:custGeom>
            <a:avLst/>
            <a:gdLst/>
            <a:ahLst/>
            <a:cxnLst/>
            <a:rect l="l" t="t" r="r" b="b"/>
            <a:pathLst>
              <a:path w="3938319" h="3222261">
                <a:moveTo>
                  <a:pt x="0" y="0"/>
                </a:moveTo>
                <a:lnTo>
                  <a:pt x="3938319" y="0"/>
                </a:lnTo>
                <a:lnTo>
                  <a:pt x="3938319" y="3222261"/>
                </a:lnTo>
                <a:lnTo>
                  <a:pt x="0" y="32222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593932">
            <a:off x="12348771" y="-1959981"/>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6"/>
            <a:stretch>
              <a:fillRect/>
            </a:stretch>
          </a:blipFill>
        </p:spPr>
      </p:sp>
      <p:sp>
        <p:nvSpPr>
          <p:cNvPr id="5" name="Freeform 5"/>
          <p:cNvSpPr/>
          <p:nvPr/>
        </p:nvSpPr>
        <p:spPr>
          <a:xfrm rot="5970019">
            <a:off x="13558552" y="-3859282"/>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7"/>
            <a:stretch>
              <a:fillRect/>
            </a:stretch>
          </a:blipFill>
        </p:spPr>
      </p:sp>
      <p:sp>
        <p:nvSpPr>
          <p:cNvPr id="6" name="TextBox 6"/>
          <p:cNvSpPr txBox="1"/>
          <p:nvPr/>
        </p:nvSpPr>
        <p:spPr>
          <a:xfrm>
            <a:off x="3994176" y="1427172"/>
            <a:ext cx="10299648" cy="1398143"/>
          </a:xfrm>
          <a:prstGeom prst="rect">
            <a:avLst/>
          </a:prstGeom>
        </p:spPr>
        <p:txBody>
          <a:bodyPr lIns="0" tIns="0" rIns="0" bIns="0" rtlCol="0" anchor="t">
            <a:spAutoFit/>
          </a:bodyPr>
          <a:lstStyle/>
          <a:p>
            <a:pPr algn="ctr">
              <a:lnSpc>
                <a:spcPts val="11175"/>
              </a:lnSpc>
            </a:pPr>
            <a:r>
              <a:rPr lang="en-US" sz="8799">
                <a:solidFill>
                  <a:srgbClr val="273384"/>
                </a:solidFill>
                <a:latin typeface="Eczar Bold"/>
              </a:rPr>
              <a:t>About Kickstarter</a:t>
            </a:r>
          </a:p>
        </p:txBody>
      </p:sp>
      <p:sp>
        <p:nvSpPr>
          <p:cNvPr id="7" name="Freeform 7"/>
          <p:cNvSpPr/>
          <p:nvPr/>
        </p:nvSpPr>
        <p:spPr>
          <a:xfrm>
            <a:off x="-1606838" y="9651106"/>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7"/>
            <a:stretch>
              <a:fillRect/>
            </a:stretch>
          </a:blipFill>
        </p:spPr>
      </p:sp>
      <p:sp>
        <p:nvSpPr>
          <p:cNvPr id="8" name="TextBox 8"/>
          <p:cNvSpPr txBox="1"/>
          <p:nvPr/>
        </p:nvSpPr>
        <p:spPr>
          <a:xfrm>
            <a:off x="3299542" y="3761362"/>
            <a:ext cx="11688915" cy="2436495"/>
          </a:xfrm>
          <a:prstGeom prst="rect">
            <a:avLst/>
          </a:prstGeom>
        </p:spPr>
        <p:txBody>
          <a:bodyPr lIns="0" tIns="0" rIns="0" bIns="0" rtlCol="0" anchor="t">
            <a:spAutoFit/>
          </a:bodyPr>
          <a:lstStyle/>
          <a:p>
            <a:pPr algn="ctr">
              <a:lnSpc>
                <a:spcPts val="4890"/>
              </a:lnSpc>
            </a:pPr>
            <a:r>
              <a:rPr lang="en-US" sz="3000">
                <a:solidFill>
                  <a:srgbClr val="000000"/>
                </a:solidFill>
                <a:latin typeface="TT Interphases"/>
              </a:rPr>
              <a:t>Kickstarter is a US based online crowdfunding platform founded in 2009 they offers project creators to raise there fund faster way by connecting with broad audience of project backers, since there   launched they have been funded 2,49,258 projects successfully. </a:t>
            </a:r>
          </a:p>
        </p:txBody>
      </p:sp>
      <p:sp>
        <p:nvSpPr>
          <p:cNvPr id="9" name="Freeform 9"/>
          <p:cNvSpPr/>
          <p:nvPr/>
        </p:nvSpPr>
        <p:spPr>
          <a:xfrm rot="3451795">
            <a:off x="-5080388" y="5141358"/>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6"/>
            <a:stretch>
              <a:fillRect/>
            </a:stretch>
          </a:blipFill>
        </p:spPr>
      </p:sp>
      <p:sp>
        <p:nvSpPr>
          <p:cNvPr id="10" name="Freeform 10"/>
          <p:cNvSpPr/>
          <p:nvPr/>
        </p:nvSpPr>
        <p:spPr>
          <a:xfrm rot="-4917954">
            <a:off x="-4992845" y="1489398"/>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7"/>
            <a:stretch>
              <a:fillRect/>
            </a:stretch>
          </a:blipFill>
        </p:spPr>
      </p:sp>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10800000">
            <a:off x="-203203" y="-2978063"/>
            <a:ext cx="18694406" cy="4605433"/>
          </a:xfrm>
          <a:custGeom>
            <a:avLst/>
            <a:gdLst/>
            <a:ahLst/>
            <a:cxnLst/>
            <a:rect l="l" t="t" r="r" b="b"/>
            <a:pathLst>
              <a:path w="18694406" h="4605433">
                <a:moveTo>
                  <a:pt x="0" y="0"/>
                </a:moveTo>
                <a:lnTo>
                  <a:pt x="18694406" y="0"/>
                </a:lnTo>
                <a:lnTo>
                  <a:pt x="18694406" y="4605433"/>
                </a:lnTo>
                <a:lnTo>
                  <a:pt x="0" y="4605433"/>
                </a:lnTo>
                <a:lnTo>
                  <a:pt x="0" y="0"/>
                </a:lnTo>
                <a:close/>
              </a:path>
            </a:pathLst>
          </a:custGeom>
          <a:blipFill>
            <a:blip r:embed="rId2"/>
            <a:stretch>
              <a:fillRect t="-7590" b="-7590"/>
            </a:stretch>
          </a:blipFill>
        </p:spPr>
      </p:sp>
      <p:sp>
        <p:nvSpPr>
          <p:cNvPr id="3" name="Freeform 3"/>
          <p:cNvSpPr/>
          <p:nvPr/>
        </p:nvSpPr>
        <p:spPr>
          <a:xfrm>
            <a:off x="-3342004" y="5842179"/>
            <a:ext cx="6811586" cy="612475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3"/>
            <a:stretch>
              <a:fillRect/>
            </a:stretch>
          </a:blipFill>
        </p:spPr>
      </p:sp>
      <p:sp>
        <p:nvSpPr>
          <p:cNvPr id="4" name="Freeform 4"/>
          <p:cNvSpPr/>
          <p:nvPr/>
        </p:nvSpPr>
        <p:spPr>
          <a:xfrm rot="-7038826">
            <a:off x="-2729619" y="3014974"/>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387424">
            <a:off x="-1498605" y="5265349"/>
            <a:ext cx="7401497" cy="7985902"/>
          </a:xfrm>
          <a:custGeom>
            <a:avLst/>
            <a:gdLst/>
            <a:ahLst/>
            <a:cxnLst/>
            <a:rect l="l" t="t" r="r" b="b"/>
            <a:pathLst>
              <a:path w="7401497" h="7985902">
                <a:moveTo>
                  <a:pt x="0" y="0"/>
                </a:moveTo>
                <a:lnTo>
                  <a:pt x="7401496" y="0"/>
                </a:lnTo>
                <a:lnTo>
                  <a:pt x="7401496" y="7985902"/>
                </a:lnTo>
                <a:lnTo>
                  <a:pt x="0" y="7985902"/>
                </a:lnTo>
                <a:lnTo>
                  <a:pt x="0" y="0"/>
                </a:lnTo>
                <a:close/>
              </a:path>
            </a:pathLst>
          </a:custGeom>
          <a:blipFill>
            <a:blip r:embed="rId6"/>
            <a:stretch>
              <a:fillRect t="-3051"/>
            </a:stretch>
          </a:blipFill>
        </p:spPr>
      </p:sp>
      <p:sp>
        <p:nvSpPr>
          <p:cNvPr id="6" name="Freeform 6"/>
          <p:cNvSpPr/>
          <p:nvPr/>
        </p:nvSpPr>
        <p:spPr>
          <a:xfrm>
            <a:off x="13853507" y="5842179"/>
            <a:ext cx="6811586" cy="612475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3"/>
            <a:stretch>
              <a:fillRect/>
            </a:stretch>
          </a:blipFill>
        </p:spPr>
      </p:sp>
      <p:sp>
        <p:nvSpPr>
          <p:cNvPr id="7" name="Freeform 7"/>
          <p:cNvSpPr/>
          <p:nvPr/>
        </p:nvSpPr>
        <p:spPr>
          <a:xfrm rot="-7038826">
            <a:off x="16280231" y="3784779"/>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2387424">
            <a:off x="11834683" y="5584357"/>
            <a:ext cx="7401497" cy="7985902"/>
          </a:xfrm>
          <a:custGeom>
            <a:avLst/>
            <a:gdLst/>
            <a:ahLst/>
            <a:cxnLst/>
            <a:rect l="l" t="t" r="r" b="b"/>
            <a:pathLst>
              <a:path w="7401497" h="7985902">
                <a:moveTo>
                  <a:pt x="0" y="0"/>
                </a:moveTo>
                <a:lnTo>
                  <a:pt x="7401496" y="0"/>
                </a:lnTo>
                <a:lnTo>
                  <a:pt x="7401496" y="7985902"/>
                </a:lnTo>
                <a:lnTo>
                  <a:pt x="0" y="7985902"/>
                </a:lnTo>
                <a:lnTo>
                  <a:pt x="0" y="0"/>
                </a:lnTo>
                <a:close/>
              </a:path>
            </a:pathLst>
          </a:custGeom>
          <a:blipFill>
            <a:blip r:embed="rId6"/>
            <a:stretch>
              <a:fillRect t="-3051"/>
            </a:stretch>
          </a:blipFill>
        </p:spPr>
      </p:sp>
      <p:sp>
        <p:nvSpPr>
          <p:cNvPr id="9" name="TextBox 9"/>
          <p:cNvSpPr txBox="1"/>
          <p:nvPr/>
        </p:nvSpPr>
        <p:spPr>
          <a:xfrm>
            <a:off x="3299542" y="3726180"/>
            <a:ext cx="11688915" cy="3055620"/>
          </a:xfrm>
          <a:prstGeom prst="rect">
            <a:avLst/>
          </a:prstGeom>
        </p:spPr>
        <p:txBody>
          <a:bodyPr lIns="0" tIns="0" rIns="0" bIns="0" rtlCol="0" anchor="t">
            <a:spAutoFit/>
          </a:bodyPr>
          <a:lstStyle/>
          <a:p>
            <a:pPr algn="ctr">
              <a:lnSpc>
                <a:spcPts val="4890"/>
              </a:lnSpc>
            </a:pPr>
            <a:r>
              <a:rPr lang="en-US" sz="3000">
                <a:solidFill>
                  <a:srgbClr val="000000"/>
                </a:solidFill>
                <a:latin typeface="Raleway"/>
              </a:rPr>
              <a:t>Crowdfunding stand as an unique fundraising Method that reshaped the landscape of project financing which helps to gather capital for  projects by collecting donation from a broad audience, this are called backers These backers play a primary role in supporting creators to turning their ideas or projects into reality.</a:t>
            </a:r>
          </a:p>
        </p:txBody>
      </p:sp>
      <p:sp>
        <p:nvSpPr>
          <p:cNvPr id="10" name="Freeform 10"/>
          <p:cNvSpPr/>
          <p:nvPr/>
        </p:nvSpPr>
        <p:spPr>
          <a:xfrm>
            <a:off x="5198919" y="2822739"/>
            <a:ext cx="7890162" cy="122645"/>
          </a:xfrm>
          <a:custGeom>
            <a:avLst/>
            <a:gdLst/>
            <a:ahLst/>
            <a:cxnLst/>
            <a:rect l="l" t="t" r="r" b="b"/>
            <a:pathLst>
              <a:path w="7890162" h="122645">
                <a:moveTo>
                  <a:pt x="0" y="0"/>
                </a:moveTo>
                <a:lnTo>
                  <a:pt x="7890162" y="0"/>
                </a:lnTo>
                <a:lnTo>
                  <a:pt x="7890162" y="122645"/>
                </a:lnTo>
                <a:lnTo>
                  <a:pt x="0" y="1226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2766853" y="1509202"/>
            <a:ext cx="13142842" cy="1398143"/>
          </a:xfrm>
          <a:prstGeom prst="rect">
            <a:avLst/>
          </a:prstGeom>
        </p:spPr>
        <p:txBody>
          <a:bodyPr lIns="0" tIns="0" rIns="0" bIns="0" rtlCol="0" anchor="t">
            <a:spAutoFit/>
          </a:bodyPr>
          <a:lstStyle/>
          <a:p>
            <a:pPr algn="ctr">
              <a:lnSpc>
                <a:spcPts val="11175"/>
              </a:lnSpc>
            </a:pPr>
            <a:r>
              <a:rPr lang="en-US" sz="8799">
                <a:solidFill>
                  <a:srgbClr val="273384"/>
                </a:solidFill>
                <a:latin typeface="Eczar Bold"/>
                <a:ea typeface="Eczar Bold"/>
              </a:rPr>
              <a:t>﻿What is Croudfunding</a:t>
            </a:r>
          </a:p>
        </p:txBody>
      </p:sp>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10800000">
            <a:off x="-203203" y="-2978063"/>
            <a:ext cx="18694406" cy="4605433"/>
          </a:xfrm>
          <a:custGeom>
            <a:avLst/>
            <a:gdLst/>
            <a:ahLst/>
            <a:cxnLst/>
            <a:rect l="l" t="t" r="r" b="b"/>
            <a:pathLst>
              <a:path w="18694406" h="4605433">
                <a:moveTo>
                  <a:pt x="0" y="0"/>
                </a:moveTo>
                <a:lnTo>
                  <a:pt x="18694406" y="0"/>
                </a:lnTo>
                <a:lnTo>
                  <a:pt x="18694406" y="4605433"/>
                </a:lnTo>
                <a:lnTo>
                  <a:pt x="0" y="4605433"/>
                </a:lnTo>
                <a:lnTo>
                  <a:pt x="0" y="0"/>
                </a:lnTo>
                <a:close/>
              </a:path>
            </a:pathLst>
          </a:custGeom>
          <a:blipFill>
            <a:blip r:embed="rId2"/>
            <a:stretch>
              <a:fillRect t="-7590" b="-7590"/>
            </a:stretch>
          </a:blipFill>
        </p:spPr>
      </p:sp>
      <p:sp>
        <p:nvSpPr>
          <p:cNvPr id="3" name="Freeform 3"/>
          <p:cNvSpPr/>
          <p:nvPr/>
        </p:nvSpPr>
        <p:spPr>
          <a:xfrm>
            <a:off x="-3342004" y="5842179"/>
            <a:ext cx="6811586" cy="612475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3"/>
            <a:stretch>
              <a:fillRect/>
            </a:stretch>
          </a:blipFill>
        </p:spPr>
      </p:sp>
      <p:sp>
        <p:nvSpPr>
          <p:cNvPr id="4" name="Freeform 4"/>
          <p:cNvSpPr/>
          <p:nvPr/>
        </p:nvSpPr>
        <p:spPr>
          <a:xfrm rot="-7038826">
            <a:off x="-2729619" y="3014974"/>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387424">
            <a:off x="-1498605" y="5265349"/>
            <a:ext cx="7401497" cy="7985902"/>
          </a:xfrm>
          <a:custGeom>
            <a:avLst/>
            <a:gdLst/>
            <a:ahLst/>
            <a:cxnLst/>
            <a:rect l="l" t="t" r="r" b="b"/>
            <a:pathLst>
              <a:path w="7401497" h="7985902">
                <a:moveTo>
                  <a:pt x="0" y="0"/>
                </a:moveTo>
                <a:lnTo>
                  <a:pt x="7401496" y="0"/>
                </a:lnTo>
                <a:lnTo>
                  <a:pt x="7401496" y="7985902"/>
                </a:lnTo>
                <a:lnTo>
                  <a:pt x="0" y="7985902"/>
                </a:lnTo>
                <a:lnTo>
                  <a:pt x="0" y="0"/>
                </a:lnTo>
                <a:close/>
              </a:path>
            </a:pathLst>
          </a:custGeom>
          <a:blipFill>
            <a:blip r:embed="rId6"/>
            <a:stretch>
              <a:fillRect t="-3051"/>
            </a:stretch>
          </a:blipFill>
        </p:spPr>
      </p:sp>
      <p:sp>
        <p:nvSpPr>
          <p:cNvPr id="6" name="Freeform 6"/>
          <p:cNvSpPr/>
          <p:nvPr/>
        </p:nvSpPr>
        <p:spPr>
          <a:xfrm>
            <a:off x="13853507" y="5842179"/>
            <a:ext cx="6811586" cy="612475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3"/>
            <a:stretch>
              <a:fillRect/>
            </a:stretch>
          </a:blipFill>
        </p:spPr>
      </p:sp>
      <p:sp>
        <p:nvSpPr>
          <p:cNvPr id="7" name="Freeform 7"/>
          <p:cNvSpPr/>
          <p:nvPr/>
        </p:nvSpPr>
        <p:spPr>
          <a:xfrm rot="-7038826">
            <a:off x="16280231" y="3784779"/>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2387424">
            <a:off x="11834683" y="5584357"/>
            <a:ext cx="7401497" cy="7985902"/>
          </a:xfrm>
          <a:custGeom>
            <a:avLst/>
            <a:gdLst/>
            <a:ahLst/>
            <a:cxnLst/>
            <a:rect l="l" t="t" r="r" b="b"/>
            <a:pathLst>
              <a:path w="7401497" h="7985902">
                <a:moveTo>
                  <a:pt x="0" y="0"/>
                </a:moveTo>
                <a:lnTo>
                  <a:pt x="7401496" y="0"/>
                </a:lnTo>
                <a:lnTo>
                  <a:pt x="7401496" y="7985902"/>
                </a:lnTo>
                <a:lnTo>
                  <a:pt x="0" y="7985902"/>
                </a:lnTo>
                <a:lnTo>
                  <a:pt x="0" y="0"/>
                </a:lnTo>
                <a:close/>
              </a:path>
            </a:pathLst>
          </a:custGeom>
          <a:blipFill>
            <a:blip r:embed="rId6"/>
            <a:stretch>
              <a:fillRect t="-3051"/>
            </a:stretch>
          </a:blipFill>
        </p:spPr>
      </p:sp>
      <p:sp>
        <p:nvSpPr>
          <p:cNvPr id="9" name="TextBox 9"/>
          <p:cNvSpPr txBox="1"/>
          <p:nvPr/>
        </p:nvSpPr>
        <p:spPr>
          <a:xfrm>
            <a:off x="3299542" y="3107055"/>
            <a:ext cx="11688915" cy="6151245"/>
          </a:xfrm>
          <a:prstGeom prst="rect">
            <a:avLst/>
          </a:prstGeom>
        </p:spPr>
        <p:txBody>
          <a:bodyPr lIns="0" tIns="0" rIns="0" bIns="0" rtlCol="0" anchor="t">
            <a:spAutoFit/>
          </a:bodyPr>
          <a:lstStyle/>
          <a:p>
            <a:pPr algn="ctr">
              <a:lnSpc>
                <a:spcPts val="4890"/>
              </a:lnSpc>
            </a:pPr>
            <a:r>
              <a:rPr lang="en-US" sz="3000">
                <a:solidFill>
                  <a:srgbClr val="000000"/>
                </a:solidFill>
                <a:latin typeface="Raleway"/>
              </a:rPr>
              <a:t>Backers support projects in crowdfunding because they believe in the idea or cause, aligning with the project's goals. The sense of community and engagement with the creators fosters a personal connection, making backers feel invested in the project's success. Crowdfunding often offers exclusive rewards or early access, incentivizing backers to contribute. The opportunity to be part of something innovative or meaningful motivates backers to lend their financial support. Additionally, backers may see crowdfunding as a way to influence and contribute to projects that might not receive traditional funding.</a:t>
            </a:r>
          </a:p>
        </p:txBody>
      </p:sp>
      <p:sp>
        <p:nvSpPr>
          <p:cNvPr id="10" name="Freeform 10"/>
          <p:cNvSpPr/>
          <p:nvPr/>
        </p:nvSpPr>
        <p:spPr>
          <a:xfrm>
            <a:off x="5198919" y="2822739"/>
            <a:ext cx="7890162" cy="122645"/>
          </a:xfrm>
          <a:custGeom>
            <a:avLst/>
            <a:gdLst/>
            <a:ahLst/>
            <a:cxnLst/>
            <a:rect l="l" t="t" r="r" b="b"/>
            <a:pathLst>
              <a:path w="7890162" h="122645">
                <a:moveTo>
                  <a:pt x="0" y="0"/>
                </a:moveTo>
                <a:lnTo>
                  <a:pt x="7890162" y="0"/>
                </a:lnTo>
                <a:lnTo>
                  <a:pt x="7890162" y="122645"/>
                </a:lnTo>
                <a:lnTo>
                  <a:pt x="0" y="1226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2926007" y="1226615"/>
            <a:ext cx="12435986" cy="1398143"/>
          </a:xfrm>
          <a:prstGeom prst="rect">
            <a:avLst/>
          </a:prstGeom>
        </p:spPr>
        <p:txBody>
          <a:bodyPr lIns="0" tIns="0" rIns="0" bIns="0" rtlCol="0" anchor="t">
            <a:spAutoFit/>
          </a:bodyPr>
          <a:lstStyle/>
          <a:p>
            <a:pPr algn="ctr">
              <a:lnSpc>
                <a:spcPts val="11175"/>
              </a:lnSpc>
            </a:pPr>
            <a:r>
              <a:rPr lang="en-US" sz="8799">
                <a:solidFill>
                  <a:srgbClr val="273384"/>
                </a:solidFill>
                <a:latin typeface="Eczar Bold"/>
              </a:rPr>
              <a:t>Why Backers Support</a:t>
            </a:r>
          </a:p>
        </p:txBody>
      </p:sp>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TextBox 2"/>
          <p:cNvSpPr txBox="1"/>
          <p:nvPr/>
        </p:nvSpPr>
        <p:spPr>
          <a:xfrm>
            <a:off x="2085746" y="1013755"/>
            <a:ext cx="6586658" cy="3627416"/>
          </a:xfrm>
          <a:prstGeom prst="rect">
            <a:avLst/>
          </a:prstGeom>
        </p:spPr>
        <p:txBody>
          <a:bodyPr lIns="0" tIns="0" rIns="0" bIns="0" rtlCol="0" anchor="t">
            <a:spAutoFit/>
          </a:bodyPr>
          <a:lstStyle/>
          <a:p>
            <a:pPr marL="0" lvl="0" indent="0" algn="l">
              <a:lnSpc>
                <a:spcPts val="9575"/>
              </a:lnSpc>
              <a:spcBef>
                <a:spcPct val="0"/>
              </a:spcBef>
            </a:pPr>
            <a:r>
              <a:rPr lang="en-US" sz="7979">
                <a:solidFill>
                  <a:srgbClr val="273384"/>
                </a:solidFill>
                <a:latin typeface="Eczar Bold"/>
              </a:rPr>
              <a:t>Outcome wise no of projects</a:t>
            </a:r>
          </a:p>
        </p:txBody>
      </p:sp>
      <p:sp>
        <p:nvSpPr>
          <p:cNvPr id="3" name="TextBox 3"/>
          <p:cNvSpPr txBox="1"/>
          <p:nvPr/>
        </p:nvSpPr>
        <p:spPr>
          <a:xfrm>
            <a:off x="1928168" y="5738495"/>
            <a:ext cx="6472257" cy="1362710"/>
          </a:xfrm>
          <a:prstGeom prst="rect">
            <a:avLst/>
          </a:prstGeom>
        </p:spPr>
        <p:txBody>
          <a:bodyPr lIns="0" tIns="0" rIns="0" bIns="0" rtlCol="0" anchor="t">
            <a:spAutoFit/>
          </a:bodyPr>
          <a:lstStyle/>
          <a:p>
            <a:pPr>
              <a:lnSpc>
                <a:spcPts val="3640"/>
              </a:lnSpc>
            </a:pPr>
            <a:r>
              <a:rPr lang="en-US" sz="2600">
                <a:solidFill>
                  <a:srgbClr val="000000"/>
                </a:solidFill>
                <a:latin typeface="Raleway"/>
              </a:rPr>
              <a:t>This KPI indicates that outcome of projects and as we can see failed rate of the projects is more than +50%</a:t>
            </a:r>
          </a:p>
        </p:txBody>
      </p:sp>
      <p:sp>
        <p:nvSpPr>
          <p:cNvPr id="4" name="Freeform 4"/>
          <p:cNvSpPr/>
          <p:nvPr/>
        </p:nvSpPr>
        <p:spPr>
          <a:xfrm rot="-9560830" flipH="1">
            <a:off x="6790099" y="7492441"/>
            <a:ext cx="9129164" cy="9664565"/>
          </a:xfrm>
          <a:custGeom>
            <a:avLst/>
            <a:gdLst/>
            <a:ahLst/>
            <a:cxnLst/>
            <a:rect l="l" t="t" r="r" b="b"/>
            <a:pathLst>
              <a:path w="9129164" h="9664565">
                <a:moveTo>
                  <a:pt x="9129164" y="0"/>
                </a:moveTo>
                <a:lnTo>
                  <a:pt x="0" y="0"/>
                </a:lnTo>
                <a:lnTo>
                  <a:pt x="0" y="9664564"/>
                </a:lnTo>
                <a:lnTo>
                  <a:pt x="9129164" y="9664564"/>
                </a:lnTo>
                <a:lnTo>
                  <a:pt x="9129164" y="0"/>
                </a:lnTo>
                <a:close/>
              </a:path>
            </a:pathLst>
          </a:custGeom>
          <a:blipFill>
            <a:blip r:embed="rId2"/>
            <a:stretch>
              <a:fillRect l="-17736"/>
            </a:stretch>
          </a:blipFill>
        </p:spPr>
      </p:sp>
      <p:sp>
        <p:nvSpPr>
          <p:cNvPr id="5" name="Freeform 5"/>
          <p:cNvSpPr/>
          <p:nvPr/>
        </p:nvSpPr>
        <p:spPr>
          <a:xfrm rot="-9564093">
            <a:off x="4024968" y="8652130"/>
            <a:ext cx="4094537" cy="3350076"/>
          </a:xfrm>
          <a:custGeom>
            <a:avLst/>
            <a:gdLst/>
            <a:ahLst/>
            <a:cxnLst/>
            <a:rect l="l" t="t" r="r" b="b"/>
            <a:pathLst>
              <a:path w="4094537" h="3350076">
                <a:moveTo>
                  <a:pt x="0" y="0"/>
                </a:moveTo>
                <a:lnTo>
                  <a:pt x="4094537" y="0"/>
                </a:lnTo>
                <a:lnTo>
                  <a:pt x="4094537" y="3350076"/>
                </a:lnTo>
                <a:lnTo>
                  <a:pt x="0" y="33500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10800000">
            <a:off x="-2475227" y="6947481"/>
            <a:ext cx="8939049" cy="9463300"/>
          </a:xfrm>
          <a:custGeom>
            <a:avLst/>
            <a:gdLst/>
            <a:ahLst/>
            <a:cxnLst/>
            <a:rect l="l" t="t" r="r" b="b"/>
            <a:pathLst>
              <a:path w="8939049" h="9463300">
                <a:moveTo>
                  <a:pt x="0" y="0"/>
                </a:moveTo>
                <a:lnTo>
                  <a:pt x="8939049" y="0"/>
                </a:lnTo>
                <a:lnTo>
                  <a:pt x="8939049" y="9463300"/>
                </a:lnTo>
                <a:lnTo>
                  <a:pt x="0" y="9463300"/>
                </a:lnTo>
                <a:lnTo>
                  <a:pt x="0" y="0"/>
                </a:lnTo>
                <a:close/>
              </a:path>
            </a:pathLst>
          </a:custGeom>
          <a:blipFill>
            <a:blip r:embed="rId2"/>
            <a:stretch>
              <a:fillRect l="-17736"/>
            </a:stretch>
          </a:blipFill>
        </p:spPr>
      </p:sp>
      <p:sp>
        <p:nvSpPr>
          <p:cNvPr id="7" name="Freeform 7"/>
          <p:cNvSpPr/>
          <p:nvPr/>
        </p:nvSpPr>
        <p:spPr>
          <a:xfrm>
            <a:off x="-3771997" y="2827464"/>
            <a:ext cx="6513205" cy="7241923"/>
          </a:xfrm>
          <a:custGeom>
            <a:avLst/>
            <a:gdLst/>
            <a:ahLst/>
            <a:cxnLst/>
            <a:rect l="l" t="t" r="r" b="b"/>
            <a:pathLst>
              <a:path w="6513205" h="7241923">
                <a:moveTo>
                  <a:pt x="0" y="0"/>
                </a:moveTo>
                <a:lnTo>
                  <a:pt x="6513204" y="0"/>
                </a:lnTo>
                <a:lnTo>
                  <a:pt x="6513204" y="7241923"/>
                </a:lnTo>
                <a:lnTo>
                  <a:pt x="0" y="7241923"/>
                </a:lnTo>
                <a:lnTo>
                  <a:pt x="0" y="0"/>
                </a:lnTo>
                <a:close/>
              </a:path>
            </a:pathLst>
          </a:custGeom>
          <a:blipFill>
            <a:blip r:embed="rId5"/>
            <a:stretch>
              <a:fillRect/>
            </a:stretch>
          </a:blipFill>
        </p:spPr>
      </p:sp>
      <p:sp>
        <p:nvSpPr>
          <p:cNvPr id="8" name="Freeform 8"/>
          <p:cNvSpPr/>
          <p:nvPr/>
        </p:nvSpPr>
        <p:spPr>
          <a:xfrm>
            <a:off x="5164297" y="-3149259"/>
            <a:ext cx="5573082" cy="6196616"/>
          </a:xfrm>
          <a:custGeom>
            <a:avLst/>
            <a:gdLst/>
            <a:ahLst/>
            <a:cxnLst/>
            <a:rect l="l" t="t" r="r" b="b"/>
            <a:pathLst>
              <a:path w="5573082" h="6196616">
                <a:moveTo>
                  <a:pt x="0" y="0"/>
                </a:moveTo>
                <a:lnTo>
                  <a:pt x="5573081" y="0"/>
                </a:lnTo>
                <a:lnTo>
                  <a:pt x="5573081" y="6196616"/>
                </a:lnTo>
                <a:lnTo>
                  <a:pt x="0" y="6196616"/>
                </a:lnTo>
                <a:lnTo>
                  <a:pt x="0" y="0"/>
                </a:lnTo>
                <a:close/>
              </a:path>
            </a:pathLst>
          </a:custGeom>
          <a:blipFill>
            <a:blip r:embed="rId5"/>
            <a:stretch>
              <a:fillRect/>
            </a:stretch>
          </a:blipFill>
        </p:spPr>
      </p:sp>
      <p:sp>
        <p:nvSpPr>
          <p:cNvPr id="9" name="Freeform 9"/>
          <p:cNvSpPr/>
          <p:nvPr/>
        </p:nvSpPr>
        <p:spPr>
          <a:xfrm>
            <a:off x="14581104" y="7531620"/>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5"/>
            <a:stretch>
              <a:fillRect/>
            </a:stretch>
          </a:blipFill>
        </p:spPr>
      </p:sp>
      <p:sp>
        <p:nvSpPr>
          <p:cNvPr id="10" name="Freeform 10"/>
          <p:cNvSpPr/>
          <p:nvPr/>
        </p:nvSpPr>
        <p:spPr>
          <a:xfrm>
            <a:off x="10341874" y="1783075"/>
            <a:ext cx="6988413" cy="5064997"/>
          </a:xfrm>
          <a:custGeom>
            <a:avLst/>
            <a:gdLst/>
            <a:ahLst/>
            <a:cxnLst/>
            <a:rect l="l" t="t" r="r" b="b"/>
            <a:pathLst>
              <a:path w="6988413" h="5064997">
                <a:moveTo>
                  <a:pt x="0" y="0"/>
                </a:moveTo>
                <a:lnTo>
                  <a:pt x="6988413" y="0"/>
                </a:lnTo>
                <a:lnTo>
                  <a:pt x="6988413" y="5064997"/>
                </a:lnTo>
                <a:lnTo>
                  <a:pt x="0" y="5064997"/>
                </a:lnTo>
                <a:lnTo>
                  <a:pt x="0" y="0"/>
                </a:lnTo>
                <a:close/>
              </a:path>
            </a:pathLst>
          </a:custGeom>
          <a:blipFill>
            <a:blip r:embed="rId6"/>
            <a:stretch>
              <a:fillRect/>
            </a:stretch>
          </a:blipFill>
        </p:spPr>
      </p:sp>
    </p:spTree>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901383">
            <a:off x="12060586" y="-1581488"/>
            <a:ext cx="4102262" cy="3356396"/>
          </a:xfrm>
          <a:custGeom>
            <a:avLst/>
            <a:gdLst/>
            <a:ahLst/>
            <a:cxnLst/>
            <a:rect l="l" t="t" r="r" b="b"/>
            <a:pathLst>
              <a:path w="4102262" h="3356396">
                <a:moveTo>
                  <a:pt x="0" y="0"/>
                </a:moveTo>
                <a:lnTo>
                  <a:pt x="4102262" y="0"/>
                </a:lnTo>
                <a:lnTo>
                  <a:pt x="4102262" y="3356397"/>
                </a:lnTo>
                <a:lnTo>
                  <a:pt x="0" y="33563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699999">
            <a:off x="12948119" y="-1691642"/>
            <a:ext cx="8704023" cy="7826367"/>
          </a:xfrm>
          <a:custGeom>
            <a:avLst/>
            <a:gdLst/>
            <a:ahLst/>
            <a:cxnLst/>
            <a:rect l="l" t="t" r="r" b="b"/>
            <a:pathLst>
              <a:path w="8704023" h="7826367">
                <a:moveTo>
                  <a:pt x="0" y="0"/>
                </a:moveTo>
                <a:lnTo>
                  <a:pt x="8704023" y="0"/>
                </a:lnTo>
                <a:lnTo>
                  <a:pt x="8704023" y="7826367"/>
                </a:lnTo>
                <a:lnTo>
                  <a:pt x="0" y="7826367"/>
                </a:lnTo>
                <a:lnTo>
                  <a:pt x="0" y="0"/>
                </a:lnTo>
                <a:close/>
              </a:path>
            </a:pathLst>
          </a:custGeom>
          <a:blipFill>
            <a:blip r:embed="rId4"/>
            <a:stretch>
              <a:fillRect/>
            </a:stretch>
          </a:blipFill>
        </p:spPr>
      </p:sp>
      <p:sp>
        <p:nvSpPr>
          <p:cNvPr id="4" name="Freeform 4"/>
          <p:cNvSpPr/>
          <p:nvPr/>
        </p:nvSpPr>
        <p:spPr>
          <a:xfrm rot="901383">
            <a:off x="11334656" y="9364732"/>
            <a:ext cx="4102262" cy="3356396"/>
          </a:xfrm>
          <a:custGeom>
            <a:avLst/>
            <a:gdLst/>
            <a:ahLst/>
            <a:cxnLst/>
            <a:rect l="l" t="t" r="r" b="b"/>
            <a:pathLst>
              <a:path w="4102262" h="3356396">
                <a:moveTo>
                  <a:pt x="0" y="0"/>
                </a:moveTo>
                <a:lnTo>
                  <a:pt x="4102262" y="0"/>
                </a:lnTo>
                <a:lnTo>
                  <a:pt x="4102262" y="3356396"/>
                </a:lnTo>
                <a:lnTo>
                  <a:pt x="0" y="33563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3689358">
            <a:off x="12619681" y="6648726"/>
            <a:ext cx="8704023" cy="7826367"/>
          </a:xfrm>
          <a:custGeom>
            <a:avLst/>
            <a:gdLst/>
            <a:ahLst/>
            <a:cxnLst/>
            <a:rect l="l" t="t" r="r" b="b"/>
            <a:pathLst>
              <a:path w="8704023" h="7826367">
                <a:moveTo>
                  <a:pt x="0" y="0"/>
                </a:moveTo>
                <a:lnTo>
                  <a:pt x="8704023" y="0"/>
                </a:lnTo>
                <a:lnTo>
                  <a:pt x="8704023" y="7826368"/>
                </a:lnTo>
                <a:lnTo>
                  <a:pt x="0" y="7826368"/>
                </a:lnTo>
                <a:lnTo>
                  <a:pt x="0" y="0"/>
                </a:lnTo>
                <a:close/>
              </a:path>
            </a:pathLst>
          </a:custGeom>
          <a:blipFill>
            <a:blip r:embed="rId4"/>
            <a:stretch>
              <a:fillRect/>
            </a:stretch>
          </a:blipFill>
        </p:spPr>
      </p:sp>
      <p:sp>
        <p:nvSpPr>
          <p:cNvPr id="6" name="Freeform 6"/>
          <p:cNvSpPr/>
          <p:nvPr/>
        </p:nvSpPr>
        <p:spPr>
          <a:xfrm>
            <a:off x="14517160" y="-3086100"/>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sp>
      <p:sp>
        <p:nvSpPr>
          <p:cNvPr id="7" name="Freeform 7"/>
          <p:cNvSpPr/>
          <p:nvPr/>
        </p:nvSpPr>
        <p:spPr>
          <a:xfrm rot="3405389">
            <a:off x="13905467" y="5831318"/>
            <a:ext cx="7645315" cy="8500698"/>
          </a:xfrm>
          <a:custGeom>
            <a:avLst/>
            <a:gdLst/>
            <a:ahLst/>
            <a:cxnLst/>
            <a:rect l="l" t="t" r="r" b="b"/>
            <a:pathLst>
              <a:path w="7645315" h="8500698">
                <a:moveTo>
                  <a:pt x="0" y="0"/>
                </a:moveTo>
                <a:lnTo>
                  <a:pt x="7645316" y="0"/>
                </a:lnTo>
                <a:lnTo>
                  <a:pt x="7645316" y="8500698"/>
                </a:lnTo>
                <a:lnTo>
                  <a:pt x="0" y="8500698"/>
                </a:lnTo>
                <a:lnTo>
                  <a:pt x="0" y="0"/>
                </a:lnTo>
                <a:close/>
              </a:path>
            </a:pathLst>
          </a:custGeom>
          <a:blipFill>
            <a:blip r:embed="rId5"/>
            <a:stretch>
              <a:fillRect/>
            </a:stretch>
          </a:blipFill>
        </p:spPr>
      </p:sp>
      <p:sp>
        <p:nvSpPr>
          <p:cNvPr id="8" name="Freeform 8"/>
          <p:cNvSpPr/>
          <p:nvPr/>
        </p:nvSpPr>
        <p:spPr>
          <a:xfrm rot="3405389">
            <a:off x="3187213" y="-5795695"/>
            <a:ext cx="7645315" cy="8500698"/>
          </a:xfrm>
          <a:custGeom>
            <a:avLst/>
            <a:gdLst/>
            <a:ahLst/>
            <a:cxnLst/>
            <a:rect l="l" t="t" r="r" b="b"/>
            <a:pathLst>
              <a:path w="7645315" h="8500698">
                <a:moveTo>
                  <a:pt x="0" y="0"/>
                </a:moveTo>
                <a:lnTo>
                  <a:pt x="7645315" y="0"/>
                </a:lnTo>
                <a:lnTo>
                  <a:pt x="7645315" y="8500698"/>
                </a:lnTo>
                <a:lnTo>
                  <a:pt x="0" y="8500698"/>
                </a:lnTo>
                <a:lnTo>
                  <a:pt x="0" y="0"/>
                </a:lnTo>
                <a:close/>
              </a:path>
            </a:pathLst>
          </a:custGeom>
          <a:blipFill>
            <a:blip r:embed="rId5"/>
            <a:stretch>
              <a:fillRect/>
            </a:stretch>
          </a:blipFill>
        </p:spPr>
      </p:sp>
      <p:sp>
        <p:nvSpPr>
          <p:cNvPr id="9" name="Freeform 9"/>
          <p:cNvSpPr/>
          <p:nvPr/>
        </p:nvSpPr>
        <p:spPr>
          <a:xfrm>
            <a:off x="9698577" y="691816"/>
            <a:ext cx="8029548" cy="4596145"/>
          </a:xfrm>
          <a:custGeom>
            <a:avLst/>
            <a:gdLst/>
            <a:ahLst/>
            <a:cxnLst/>
            <a:rect l="l" t="t" r="r" b="b"/>
            <a:pathLst>
              <a:path w="8029548" h="4596145">
                <a:moveTo>
                  <a:pt x="0" y="0"/>
                </a:moveTo>
                <a:lnTo>
                  <a:pt x="8029548" y="0"/>
                </a:lnTo>
                <a:lnTo>
                  <a:pt x="8029548" y="4596145"/>
                </a:lnTo>
                <a:lnTo>
                  <a:pt x="0" y="4596145"/>
                </a:lnTo>
                <a:lnTo>
                  <a:pt x="0" y="0"/>
                </a:lnTo>
                <a:close/>
              </a:path>
            </a:pathLst>
          </a:custGeom>
          <a:blipFill>
            <a:blip r:embed="rId6"/>
            <a:stretch>
              <a:fillRect l="-5636" r="-5636"/>
            </a:stretch>
          </a:blipFill>
        </p:spPr>
      </p:sp>
      <p:sp>
        <p:nvSpPr>
          <p:cNvPr id="10" name="TextBox 10"/>
          <p:cNvSpPr txBox="1"/>
          <p:nvPr/>
        </p:nvSpPr>
        <p:spPr>
          <a:xfrm>
            <a:off x="2050913" y="691816"/>
            <a:ext cx="6211740" cy="4000500"/>
          </a:xfrm>
          <a:prstGeom prst="rect">
            <a:avLst/>
          </a:prstGeom>
        </p:spPr>
        <p:txBody>
          <a:bodyPr lIns="0" tIns="0" rIns="0" bIns="0" rtlCol="0" anchor="t">
            <a:spAutoFit/>
          </a:bodyPr>
          <a:lstStyle/>
          <a:p>
            <a:pPr marL="0" lvl="0" indent="0" algn="l">
              <a:lnSpc>
                <a:spcPts val="10559"/>
              </a:lnSpc>
              <a:spcBef>
                <a:spcPct val="0"/>
              </a:spcBef>
            </a:pPr>
            <a:r>
              <a:rPr lang="en-US" sz="8799">
                <a:solidFill>
                  <a:srgbClr val="273384"/>
                </a:solidFill>
                <a:latin typeface="Eczar Bold"/>
              </a:rPr>
              <a:t>Successful Projects by Backers </a:t>
            </a:r>
          </a:p>
        </p:txBody>
      </p:sp>
      <p:sp>
        <p:nvSpPr>
          <p:cNvPr id="11" name="TextBox 11"/>
          <p:cNvSpPr txBox="1"/>
          <p:nvPr/>
        </p:nvSpPr>
        <p:spPr>
          <a:xfrm>
            <a:off x="2050913" y="5957249"/>
            <a:ext cx="6472257" cy="905510"/>
          </a:xfrm>
          <a:prstGeom prst="rect">
            <a:avLst/>
          </a:prstGeom>
        </p:spPr>
        <p:txBody>
          <a:bodyPr lIns="0" tIns="0" rIns="0" bIns="0" rtlCol="0" anchor="t">
            <a:spAutoFit/>
          </a:bodyPr>
          <a:lstStyle/>
          <a:p>
            <a:pPr>
              <a:lnSpc>
                <a:spcPts val="3640"/>
              </a:lnSpc>
            </a:pPr>
            <a:r>
              <a:rPr lang="en-US" sz="2600">
                <a:solidFill>
                  <a:srgbClr val="000000"/>
                </a:solidFill>
                <a:latin typeface="Raleway"/>
              </a:rPr>
              <a:t>This KPI shows the top Projects based on max backers count for a single project</a:t>
            </a:r>
          </a:p>
        </p:txBody>
      </p:sp>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2700000">
            <a:off x="-4318660" y="8460554"/>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3" name="Freeform 3"/>
          <p:cNvSpPr/>
          <p:nvPr/>
        </p:nvSpPr>
        <p:spPr>
          <a:xfrm rot="1120160">
            <a:off x="2750753" y="9227994"/>
            <a:ext cx="3664150" cy="2997941"/>
          </a:xfrm>
          <a:custGeom>
            <a:avLst/>
            <a:gdLst/>
            <a:ahLst/>
            <a:cxnLst/>
            <a:rect l="l" t="t" r="r" b="b"/>
            <a:pathLst>
              <a:path w="3664150" h="2997941">
                <a:moveTo>
                  <a:pt x="0" y="0"/>
                </a:moveTo>
                <a:lnTo>
                  <a:pt x="3664150" y="0"/>
                </a:lnTo>
                <a:lnTo>
                  <a:pt x="3664150" y="2997940"/>
                </a:lnTo>
                <a:lnTo>
                  <a:pt x="0" y="29979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762856">
            <a:off x="4259315" y="-1370749"/>
            <a:ext cx="3664150" cy="2997941"/>
          </a:xfrm>
          <a:custGeom>
            <a:avLst/>
            <a:gdLst/>
            <a:ahLst/>
            <a:cxnLst/>
            <a:rect l="l" t="t" r="r" b="b"/>
            <a:pathLst>
              <a:path w="3664150" h="2997941">
                <a:moveTo>
                  <a:pt x="0" y="0"/>
                </a:moveTo>
                <a:lnTo>
                  <a:pt x="3664150" y="0"/>
                </a:lnTo>
                <a:lnTo>
                  <a:pt x="3664150" y="2997941"/>
                </a:lnTo>
                <a:lnTo>
                  <a:pt x="0" y="29979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7540265">
            <a:off x="-4087867" y="4841299"/>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sp>
      <p:sp>
        <p:nvSpPr>
          <p:cNvPr id="6" name="Freeform 6"/>
          <p:cNvSpPr/>
          <p:nvPr/>
        </p:nvSpPr>
        <p:spPr>
          <a:xfrm rot="-7540265">
            <a:off x="11227889" y="-4854416"/>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sp>
      <p:sp>
        <p:nvSpPr>
          <p:cNvPr id="7" name="Freeform 7"/>
          <p:cNvSpPr/>
          <p:nvPr/>
        </p:nvSpPr>
        <p:spPr>
          <a:xfrm rot="-7540265">
            <a:off x="14135001" y="7888771"/>
            <a:ext cx="5498133" cy="6113282"/>
          </a:xfrm>
          <a:custGeom>
            <a:avLst/>
            <a:gdLst/>
            <a:ahLst/>
            <a:cxnLst/>
            <a:rect l="l" t="t" r="r" b="b"/>
            <a:pathLst>
              <a:path w="5498133" h="6113282">
                <a:moveTo>
                  <a:pt x="0" y="0"/>
                </a:moveTo>
                <a:lnTo>
                  <a:pt x="5498134" y="0"/>
                </a:lnTo>
                <a:lnTo>
                  <a:pt x="5498134" y="6113283"/>
                </a:lnTo>
                <a:lnTo>
                  <a:pt x="0" y="6113283"/>
                </a:lnTo>
                <a:lnTo>
                  <a:pt x="0" y="0"/>
                </a:lnTo>
                <a:close/>
              </a:path>
            </a:pathLst>
          </a:custGeom>
          <a:blipFill>
            <a:blip r:embed="rId5"/>
            <a:stretch>
              <a:fillRect/>
            </a:stretch>
          </a:blipFill>
        </p:spPr>
      </p:sp>
      <p:sp>
        <p:nvSpPr>
          <p:cNvPr id="8" name="Freeform 8"/>
          <p:cNvSpPr/>
          <p:nvPr/>
        </p:nvSpPr>
        <p:spPr>
          <a:xfrm>
            <a:off x="9427843" y="1399835"/>
            <a:ext cx="7566882" cy="5654733"/>
          </a:xfrm>
          <a:custGeom>
            <a:avLst/>
            <a:gdLst/>
            <a:ahLst/>
            <a:cxnLst/>
            <a:rect l="l" t="t" r="r" b="b"/>
            <a:pathLst>
              <a:path w="7566882" h="5654733">
                <a:moveTo>
                  <a:pt x="0" y="0"/>
                </a:moveTo>
                <a:lnTo>
                  <a:pt x="7566882" y="0"/>
                </a:lnTo>
                <a:lnTo>
                  <a:pt x="7566882" y="5654733"/>
                </a:lnTo>
                <a:lnTo>
                  <a:pt x="0" y="5654733"/>
                </a:lnTo>
                <a:lnTo>
                  <a:pt x="0" y="0"/>
                </a:lnTo>
                <a:close/>
              </a:path>
            </a:pathLst>
          </a:custGeom>
          <a:blipFill>
            <a:blip r:embed="rId6"/>
            <a:stretch>
              <a:fillRect/>
            </a:stretch>
          </a:blipFill>
        </p:spPr>
      </p:sp>
      <p:sp>
        <p:nvSpPr>
          <p:cNvPr id="9" name="TextBox 9"/>
          <p:cNvSpPr txBox="1"/>
          <p:nvPr/>
        </p:nvSpPr>
        <p:spPr>
          <a:xfrm>
            <a:off x="1670063" y="1079257"/>
            <a:ext cx="6887225" cy="4000500"/>
          </a:xfrm>
          <a:prstGeom prst="rect">
            <a:avLst/>
          </a:prstGeom>
        </p:spPr>
        <p:txBody>
          <a:bodyPr lIns="0" tIns="0" rIns="0" bIns="0" rtlCol="0" anchor="t">
            <a:spAutoFit/>
          </a:bodyPr>
          <a:lstStyle/>
          <a:p>
            <a:pPr marL="0" lvl="0" indent="0" algn="l">
              <a:lnSpc>
                <a:spcPts val="10559"/>
              </a:lnSpc>
              <a:spcBef>
                <a:spcPct val="0"/>
              </a:spcBef>
            </a:pPr>
            <a:r>
              <a:rPr lang="en-US" sz="8799">
                <a:solidFill>
                  <a:srgbClr val="273384"/>
                </a:solidFill>
                <a:latin typeface="Eczar Bold"/>
              </a:rPr>
              <a:t>Successful Project by Location</a:t>
            </a:r>
          </a:p>
        </p:txBody>
      </p:sp>
      <p:sp>
        <p:nvSpPr>
          <p:cNvPr id="10" name="TextBox 10"/>
          <p:cNvSpPr txBox="1"/>
          <p:nvPr/>
        </p:nvSpPr>
        <p:spPr>
          <a:xfrm>
            <a:off x="1736193" y="5438777"/>
            <a:ext cx="6472257" cy="887679"/>
          </a:xfrm>
          <a:prstGeom prst="rect">
            <a:avLst/>
          </a:prstGeom>
        </p:spPr>
        <p:txBody>
          <a:bodyPr lIns="0" tIns="0" rIns="0" bIns="0" rtlCol="0" anchor="t">
            <a:spAutoFit/>
          </a:bodyPr>
          <a:lstStyle/>
          <a:p>
            <a:pPr>
              <a:lnSpc>
                <a:spcPts val="3640"/>
              </a:lnSpc>
            </a:pPr>
            <a:r>
              <a:rPr lang="en-US" sz="2600" dirty="0">
                <a:solidFill>
                  <a:srgbClr val="000000"/>
                </a:solidFill>
                <a:latin typeface="Raleway"/>
              </a:rPr>
              <a:t>This KPI shows top successful projects country wise</a:t>
            </a:r>
          </a:p>
        </p:txBody>
      </p:sp>
    </p:spTree>
  </p:cSld>
  <p:clrMapOvr>
    <a:masterClrMapping/>
  </p:clrMapOvr>
  <p:transition spd="med">
    <p:pul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TotalTime>
  <Words>415</Words>
  <Application>Microsoft Office PowerPoint</Application>
  <PresentationFormat>Custom</PresentationFormat>
  <Paragraphs>57</Paragraphs>
  <Slides>17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Public Sans</vt:lpstr>
      <vt:lpstr>Eczar Bold</vt:lpstr>
      <vt:lpstr>Raleway Bold</vt:lpstr>
      <vt:lpstr>Raleway</vt:lpstr>
      <vt:lpstr>Eczar Semi-Bold</vt:lpstr>
      <vt:lpstr>Arial</vt:lpstr>
      <vt:lpstr>Calibri</vt:lpstr>
      <vt:lpstr>Canva Sans Bold</vt:lpstr>
      <vt:lpstr>TT Interphases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Gold Watercolour Group Project Presentation</dc:title>
  <cp:lastModifiedBy>Dip Khara</cp:lastModifiedBy>
  <cp:revision>3</cp:revision>
  <dcterms:created xsi:type="dcterms:W3CDTF">2006-08-16T00:00:00Z</dcterms:created>
  <dcterms:modified xsi:type="dcterms:W3CDTF">2023-11-17T09:34:32Z</dcterms:modified>
  <dc:identifier>DAF0H24b9jM</dc:identifier>
</cp:coreProperties>
</file>